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6"/>
  </p:notesMasterIdLst>
  <p:handoutMasterIdLst>
    <p:handoutMasterId r:id="rId17"/>
  </p:handoutMasterIdLst>
  <p:sldIdLst>
    <p:sldId id="297" r:id="rId5"/>
    <p:sldId id="298" r:id="rId6"/>
    <p:sldId id="259" r:id="rId7"/>
    <p:sldId id="292" r:id="rId8"/>
    <p:sldId id="274" r:id="rId9"/>
    <p:sldId id="296" r:id="rId10"/>
    <p:sldId id="294" r:id="rId11"/>
    <p:sldId id="277" r:id="rId12"/>
    <p:sldId id="279" r:id="rId13"/>
    <p:sldId id="288" r:id="rId14"/>
    <p:sldId id="299" r:id="rId15"/>
  </p:sldIdLst>
  <p:sldSz cx="9144000" cy="5143500" type="screen16x9"/>
  <p:notesSz cx="7010400" cy="9296400"/>
  <p:defaultTextStyle>
    <a:lvl1pPr marL="0" algn="l" rtl="0" latinLnBrk="0">
      <a:defRPr lang="sv-SE" sz="1800" kern="1200">
        <a:solidFill>
          <a:schemeClr val="tx1"/>
        </a:solidFill>
        <a:latin typeface="+mn-lt"/>
        <a:ea typeface="+mn-ea"/>
        <a:cs typeface="+mn-cs"/>
      </a:defRPr>
    </a:lvl1pPr>
    <a:lvl2pPr marL="457200" algn="l" rtl="0" latinLnBrk="0">
      <a:defRPr lang="sv-SE" sz="1800" kern="1200">
        <a:solidFill>
          <a:schemeClr val="tx1"/>
        </a:solidFill>
        <a:latin typeface="+mn-lt"/>
        <a:ea typeface="+mn-ea"/>
        <a:cs typeface="+mn-cs"/>
      </a:defRPr>
    </a:lvl2pPr>
    <a:lvl3pPr marL="914400" algn="l" rtl="0" latinLnBrk="0">
      <a:defRPr lang="sv-SE" sz="1800" kern="1200">
        <a:solidFill>
          <a:schemeClr val="tx1"/>
        </a:solidFill>
        <a:latin typeface="+mn-lt"/>
        <a:ea typeface="+mn-ea"/>
        <a:cs typeface="+mn-cs"/>
      </a:defRPr>
    </a:lvl3pPr>
    <a:lvl4pPr marL="1371600" algn="l" rtl="0" latinLnBrk="0">
      <a:defRPr lang="sv-SE" sz="1800" kern="1200">
        <a:solidFill>
          <a:schemeClr val="tx1"/>
        </a:solidFill>
        <a:latin typeface="+mn-lt"/>
        <a:ea typeface="+mn-ea"/>
        <a:cs typeface="+mn-cs"/>
      </a:defRPr>
    </a:lvl4pPr>
    <a:lvl5pPr marL="1828800" algn="l" rtl="0" latinLnBrk="0">
      <a:defRPr lang="sv-SE" sz="1800" kern="1200">
        <a:solidFill>
          <a:schemeClr val="tx1"/>
        </a:solidFill>
        <a:latin typeface="+mn-lt"/>
        <a:ea typeface="+mn-ea"/>
        <a:cs typeface="+mn-cs"/>
      </a:defRPr>
    </a:lvl5pPr>
    <a:lvl6pPr marL="2286000" algn="l" rtl="0" latinLnBrk="0">
      <a:defRPr lang="sv-SE" sz="1800" kern="1200">
        <a:solidFill>
          <a:schemeClr val="tx1"/>
        </a:solidFill>
        <a:latin typeface="+mn-lt"/>
        <a:ea typeface="+mn-ea"/>
        <a:cs typeface="+mn-cs"/>
      </a:defRPr>
    </a:lvl6pPr>
    <a:lvl7pPr marL="2743200" algn="l" rtl="0" latinLnBrk="0">
      <a:defRPr lang="sv-SE" sz="1800" kern="1200">
        <a:solidFill>
          <a:schemeClr val="tx1"/>
        </a:solidFill>
        <a:latin typeface="+mn-lt"/>
        <a:ea typeface="+mn-ea"/>
        <a:cs typeface="+mn-cs"/>
      </a:defRPr>
    </a:lvl7pPr>
    <a:lvl8pPr marL="3200400" algn="l" rtl="0" latinLnBrk="0">
      <a:defRPr lang="sv-SE" sz="1800" kern="1200">
        <a:solidFill>
          <a:schemeClr val="tx1"/>
        </a:solidFill>
        <a:latin typeface="+mn-lt"/>
        <a:ea typeface="+mn-ea"/>
        <a:cs typeface="+mn-cs"/>
      </a:defRPr>
    </a:lvl8pPr>
    <a:lvl9pPr marL="3657600" algn="l" rtl="0" latinLnBrk="0">
      <a:defRPr lang="sv-SE"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089" autoAdjust="0"/>
    <p:restoredTop sz="83269" autoAdjust="0"/>
  </p:normalViewPr>
  <p:slideViewPr>
    <p:cSldViewPr>
      <p:cViewPr>
        <p:scale>
          <a:sx n="113" d="100"/>
          <a:sy n="113" d="100"/>
        </p:scale>
        <p:origin x="-102" y="-72"/>
      </p:cViewPr>
      <p:guideLst>
        <p:guide orient="horz" pos="15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5" d="100"/>
          <a:sy n="85" d="100"/>
        </p:scale>
        <p:origin x="-3744" y="-84"/>
      </p:cViewPr>
      <p:guideLst>
        <p:guide orient="horz" pos="2884"/>
        <p:guide pos="22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sv-SE"/>
          </a:p>
        </p:txBody>
      </p:sp>
      <p:sp>
        <p:nvSpPr>
          <p:cNvPr id="3" name="Platshållare för datum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10452B7-A5DC-E645-AE9D-531B0904798B}" type="datetimeFigureOut">
              <a:rPr lang="sv-SE" smtClean="0"/>
              <a:t>2016-06-02</a:t>
            </a:fld>
            <a:endParaRPr lang="sv-SE"/>
          </a:p>
        </p:txBody>
      </p:sp>
      <p:sp>
        <p:nvSpPr>
          <p:cNvPr id="4" name="Platshållare för sidfot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sv-SE"/>
          </a:p>
        </p:txBody>
      </p:sp>
      <p:sp>
        <p:nvSpPr>
          <p:cNvPr id="5" name="Platshållare för bildnumm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05104DE-0F90-9F4A-989B-9A09BD69D1AF}" type="slidenum">
              <a:rPr lang="sv-SE" smtClean="0"/>
              <a:t>‹#›</a:t>
            </a:fld>
            <a:endParaRPr lang="sv-SE"/>
          </a:p>
        </p:txBody>
      </p:sp>
    </p:spTree>
    <p:extLst>
      <p:ext uri="{BB962C8B-B14F-4D97-AF65-F5344CB8AC3E}">
        <p14:creationId xmlns:p14="http://schemas.microsoft.com/office/powerpoint/2010/main" val="89866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latinLnBrk="0">
              <a:defRPr lang="sv-SE" sz="1200"/>
            </a:lvl1pPr>
            <a:extLst/>
          </a:lstStyle>
          <a:p>
            <a:endParaRPr lang="sv-SE"/>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latinLnBrk="0">
              <a:defRPr lang="sv-SE" sz="1200"/>
            </a:lvl1pPr>
            <a:extLst/>
          </a:lstStyle>
          <a:p>
            <a:fld id="{A8ADFD5B-A66C-449C-B6E8-FB716D07777D}" type="datetimeFigureOut">
              <a:rPr lang="sv-SE"/>
              <a:pPr/>
              <a:t>2016-06-02</a:t>
            </a:fld>
            <a:endParaRPr lang="sv-SE"/>
          </a:p>
        </p:txBody>
      </p:sp>
      <p:sp>
        <p:nvSpPr>
          <p:cNvPr id="4" name="Slide Image Placeholder 3"/>
          <p:cNvSpPr>
            <a:spLocks noGrp="1" noRot="1" noChangeAspect="1"/>
          </p:cNvSpPr>
          <p:nvPr>
            <p:ph type="sldImg" idx="2"/>
          </p:nvPr>
        </p:nvSpPr>
        <p:spPr>
          <a:xfrm>
            <a:off x="552450" y="696913"/>
            <a:ext cx="5892800" cy="3314700"/>
          </a:xfrm>
          <a:prstGeom prst="rect">
            <a:avLst/>
          </a:prstGeom>
          <a:noFill/>
          <a:ln w="12700">
            <a:solidFill>
              <a:prstClr val="black"/>
            </a:solidFill>
          </a:ln>
        </p:spPr>
        <p:txBody>
          <a:bodyPr vert="horz" lIns="93177" tIns="46589" rIns="93177" bIns="46589" rtlCol="0" anchor="ctr"/>
          <a:lstStyle>
            <a:extLst/>
          </a:lstStyle>
          <a:p>
            <a:endParaRPr lang="sv-SE"/>
          </a:p>
        </p:txBody>
      </p:sp>
      <p:sp>
        <p:nvSpPr>
          <p:cNvPr id="5" name="Notes Placeholder 4"/>
          <p:cNvSpPr>
            <a:spLocks noGrp="1"/>
          </p:cNvSpPr>
          <p:nvPr>
            <p:ph type="body" sz="quarter" idx="3"/>
          </p:nvPr>
        </p:nvSpPr>
        <p:spPr>
          <a:xfrm>
            <a:off x="523129" y="4140342"/>
            <a:ext cx="5937216" cy="4501867"/>
          </a:xfrm>
          <a:prstGeom prst="rect">
            <a:avLst/>
          </a:prstGeom>
        </p:spPr>
        <p:txBody>
          <a:bodyPr vert="horz" lIns="93177" tIns="46589" rIns="93177" bIns="46589" rtlCol="0">
            <a:normAutofit/>
          </a:bodyPr>
          <a:lstStyle>
            <a:extLst/>
          </a:lstStyle>
          <a:p>
            <a:pPr lvl="0"/>
            <a:r>
              <a:rPr lang="sv-SE" dirty="0"/>
              <a:t>Klicka för att ändra formatet för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latinLnBrk="0">
              <a:defRPr lang="sv-SE" sz="1200"/>
            </a:lvl1pPr>
            <a:extLst/>
          </a:lstStyle>
          <a:p>
            <a:endParaRPr lang="sv-SE"/>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latinLnBrk="0">
              <a:defRPr lang="sv-SE" sz="1200"/>
            </a:lvl1pPr>
            <a:extLst/>
          </a:lstStyle>
          <a:p>
            <a:fld id="{CA5D3BF3-D352-46FC-8343-31F56E6730EA}" type="slidenum">
              <a:rPr/>
              <a:pPr/>
              <a:t>‹#›</a:t>
            </a:fld>
            <a:endParaRPr lang="sv-SE"/>
          </a:p>
        </p:txBody>
      </p:sp>
    </p:spTree>
    <p:extLst>
      <p:ext uri="{BB962C8B-B14F-4D97-AF65-F5344CB8AC3E}">
        <p14:creationId xmlns:p14="http://schemas.microsoft.com/office/powerpoint/2010/main" val="3108560192"/>
      </p:ext>
    </p:extLst>
  </p:cSld>
  <p:clrMap bg1="lt1" tx1="dk1" bg2="lt2" tx2="dk2" accent1="accent1" accent2="accent2" accent3="accent3" accent4="accent4" accent5="accent5" accent6="accent6" hlink="hlink" folHlink="folHlink"/>
  <p:notesStyle>
    <a:lvl1pPr marL="0" algn="l" rtl="0" latinLnBrk="0">
      <a:defRPr lang="sv-SE" sz="1200" kern="1200">
        <a:solidFill>
          <a:schemeClr val="tx1"/>
        </a:solidFill>
        <a:latin typeface="+mn-lt"/>
        <a:ea typeface="+mn-ea"/>
        <a:cs typeface="+mn-cs"/>
      </a:defRPr>
    </a:lvl1pPr>
    <a:lvl2pPr marL="457200" algn="l" rtl="0" latinLnBrk="0">
      <a:defRPr lang="sv-SE" sz="1200" kern="1200">
        <a:solidFill>
          <a:schemeClr val="tx1"/>
        </a:solidFill>
        <a:latin typeface="+mn-lt"/>
        <a:ea typeface="+mn-ea"/>
        <a:cs typeface="+mn-cs"/>
      </a:defRPr>
    </a:lvl2pPr>
    <a:lvl3pPr marL="914400" algn="l" rtl="0" latinLnBrk="0">
      <a:defRPr lang="sv-SE" sz="1200" kern="1200">
        <a:solidFill>
          <a:schemeClr val="tx1"/>
        </a:solidFill>
        <a:latin typeface="+mn-lt"/>
        <a:ea typeface="+mn-ea"/>
        <a:cs typeface="+mn-cs"/>
      </a:defRPr>
    </a:lvl3pPr>
    <a:lvl4pPr marL="1371600" algn="l" rtl="0" latinLnBrk="0">
      <a:defRPr lang="sv-SE" sz="1200" kern="1200">
        <a:solidFill>
          <a:schemeClr val="tx1"/>
        </a:solidFill>
        <a:latin typeface="+mn-lt"/>
        <a:ea typeface="+mn-ea"/>
        <a:cs typeface="+mn-cs"/>
      </a:defRPr>
    </a:lvl4pPr>
    <a:lvl5pPr marL="1828800" algn="l" rtl="0" latinLnBrk="0">
      <a:defRPr lang="sv-SE" sz="1200" kern="1200">
        <a:solidFill>
          <a:schemeClr val="tx1"/>
        </a:solidFill>
        <a:latin typeface="+mn-lt"/>
        <a:ea typeface="+mn-ea"/>
        <a:cs typeface="+mn-cs"/>
      </a:defRPr>
    </a:lvl5pPr>
    <a:lvl6pPr marL="2286000" algn="l" rtl="0" latinLnBrk="0">
      <a:defRPr lang="sv-SE" sz="1200" kern="1200">
        <a:solidFill>
          <a:schemeClr val="tx1"/>
        </a:solidFill>
        <a:latin typeface="+mn-lt"/>
        <a:ea typeface="+mn-ea"/>
        <a:cs typeface="+mn-cs"/>
      </a:defRPr>
    </a:lvl6pPr>
    <a:lvl7pPr marL="2743200" algn="l" rtl="0" latinLnBrk="0">
      <a:defRPr lang="sv-SE" sz="1200" kern="1200">
        <a:solidFill>
          <a:schemeClr val="tx1"/>
        </a:solidFill>
        <a:latin typeface="+mn-lt"/>
        <a:ea typeface="+mn-ea"/>
        <a:cs typeface="+mn-cs"/>
      </a:defRPr>
    </a:lvl7pPr>
    <a:lvl8pPr marL="3200400" algn="l" rtl="0" latinLnBrk="0">
      <a:defRPr lang="sv-SE" sz="1200" kern="1200">
        <a:solidFill>
          <a:schemeClr val="tx1"/>
        </a:solidFill>
        <a:latin typeface="+mn-lt"/>
        <a:ea typeface="+mn-ea"/>
        <a:cs typeface="+mn-cs"/>
      </a:defRPr>
    </a:lvl8pPr>
    <a:lvl9pPr marL="3657600" algn="l" rtl="0" latinLnBrk="0">
      <a:defRPr lang="sv-SE"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r>
              <a:rPr lang="sv-SE" sz="1100" b="1" dirty="0"/>
              <a:t>Bakgrundsinformation</a:t>
            </a:r>
          </a:p>
          <a:p>
            <a:r>
              <a:rPr lang="sv-SE" sz="1100" dirty="0"/>
              <a:t>Varje år dör över 1,2 miljoner människor i trafikolyckor, och kommersiella fordon är inblandade </a:t>
            </a:r>
            <a:r>
              <a:rPr lang="sv-SE" sz="1100" dirty="0" smtClean="0"/>
              <a:t>i</a:t>
            </a:r>
            <a:r>
              <a:rPr lang="pl-PL" sz="1100" dirty="0" smtClean="0"/>
              <a:t> </a:t>
            </a:r>
            <a:r>
              <a:rPr lang="sv-SE" sz="1100" dirty="0" smtClean="0"/>
              <a:t>10</a:t>
            </a:r>
            <a:r>
              <a:rPr lang="pl-PL" sz="1100" dirty="0" smtClean="0"/>
              <a:t> </a:t>
            </a:r>
            <a:r>
              <a:rPr lang="sv-SE" sz="1100" dirty="0" smtClean="0"/>
              <a:t>procent av</a:t>
            </a:r>
            <a:r>
              <a:rPr lang="pl-PL" sz="1100" dirty="0" smtClean="0"/>
              <a:t> </a:t>
            </a:r>
            <a:r>
              <a:rPr lang="sv-SE" sz="1100" dirty="0" smtClean="0"/>
              <a:t>dessa</a:t>
            </a:r>
            <a:r>
              <a:rPr lang="sv-SE" sz="1100" dirty="0"/>
              <a:t>. Detta motsvarar fler än 3 400 dödsfall per dag. Om inga åtgärder vidtas kommer denna siffra, </a:t>
            </a:r>
            <a:r>
              <a:rPr lang="sv-SE" sz="1100" dirty="0" smtClean="0"/>
              <a:t>enligt</a:t>
            </a:r>
            <a:r>
              <a:rPr lang="pl-PL" sz="1100" dirty="0" smtClean="0"/>
              <a:t> </a:t>
            </a:r>
            <a:r>
              <a:rPr lang="sv-SE" sz="1100" dirty="0" smtClean="0"/>
              <a:t>Världshälsoorganisationen </a:t>
            </a:r>
            <a:r>
              <a:rPr lang="sv-SE" sz="1100" dirty="0"/>
              <a:t>(WHO), att öka med 45 procent inom de närmaste 15 åren.</a:t>
            </a:r>
          </a:p>
          <a:p>
            <a:endParaRPr lang="en-GB" sz="1100" dirty="0"/>
          </a:p>
          <a:p>
            <a:r>
              <a:rPr lang="sv-SE" sz="1100" b="1" dirty="0"/>
              <a:t>Säkerhet – vårt kärnvärde</a:t>
            </a:r>
          </a:p>
          <a:p>
            <a:r>
              <a:rPr lang="sv-SE" sz="1100" dirty="0"/>
              <a:t>Volvo har fokuserat på säkerhet ända sedan företaget bildades 1927. Vår säkerhetsvision är noll olyckor. </a:t>
            </a:r>
            <a:r>
              <a:rPr lang="sv-SE" sz="1100" dirty="0" smtClean="0"/>
              <a:t>I</a:t>
            </a:r>
            <a:r>
              <a:rPr lang="pl-PL" sz="1100" dirty="0" smtClean="0"/>
              <a:t> </a:t>
            </a:r>
            <a:r>
              <a:rPr lang="sv-SE" sz="1100" dirty="0" smtClean="0"/>
              <a:t>företagets </a:t>
            </a:r>
            <a:r>
              <a:rPr lang="sv-SE" sz="1100" dirty="0"/>
              <a:t>säkerhetsarbete ingår bland annat att bedriva trafikforskning för att utveckla banbrytande säkerhetsfunktioner för våra produkter och därmed öka säkerheten för förare och andra trafikanter. </a:t>
            </a:r>
            <a:r>
              <a:rPr lang="sv-SE" sz="1100" dirty="0" smtClean="0"/>
              <a:t>Men</a:t>
            </a:r>
            <a:r>
              <a:rPr lang="pl-PL" sz="1100" dirty="0" smtClean="0"/>
              <a:t> </a:t>
            </a:r>
            <a:r>
              <a:rPr lang="sv-SE" sz="1100" dirty="0" smtClean="0"/>
              <a:t>vi</a:t>
            </a:r>
            <a:r>
              <a:rPr lang="pl-PL" sz="1100" dirty="0" smtClean="0"/>
              <a:t> </a:t>
            </a:r>
            <a:r>
              <a:rPr lang="sv-SE" sz="1100" dirty="0" smtClean="0"/>
              <a:t>vill</a:t>
            </a:r>
            <a:r>
              <a:rPr lang="pl-PL" sz="1100" dirty="0" smtClean="0"/>
              <a:t> </a:t>
            </a:r>
            <a:r>
              <a:rPr lang="sv-SE" sz="1100" dirty="0" smtClean="0"/>
              <a:t>göra </a:t>
            </a:r>
            <a:r>
              <a:rPr lang="sv-SE" sz="1100" dirty="0"/>
              <a:t>mer än så, och för det behöver vi din hjälp.</a:t>
            </a:r>
            <a:endParaRPr lang="en-GB" sz="1100" dirty="0"/>
          </a:p>
          <a:p>
            <a:endParaRPr lang="en-GB" sz="1100" dirty="0"/>
          </a:p>
          <a:p>
            <a:r>
              <a:rPr lang="sv-SE" sz="1100" b="1" dirty="0"/>
              <a:t>Stanna, Titta, Vinka</a:t>
            </a:r>
          </a:p>
          <a:p>
            <a:r>
              <a:rPr lang="sv-SE" sz="1100" dirty="0"/>
              <a:t>Ett av projekten vi vill driva för att göra en insats för trafiksäkerheten handlar om att hjälpa barn att förstå hur de kan uppträda säkert i närheten av lastbilar, bussar, bilar o.s.v. Vi känner oss engagerade i att förklara budskapet </a:t>
            </a:r>
            <a:r>
              <a:rPr lang="sv-SE" sz="1100" b="1" dirty="0" smtClean="0"/>
              <a:t>Stanna, Titta, Vinka </a:t>
            </a:r>
            <a:r>
              <a:rPr lang="sv-SE" sz="1100" dirty="0" smtClean="0"/>
              <a:t>för så många barn som möjligt. Dessa ord kan rädda liv. Hur många barn kan</a:t>
            </a:r>
            <a:r>
              <a:rPr lang="pl-PL" sz="1100" dirty="0" smtClean="0"/>
              <a:t> </a:t>
            </a:r>
            <a:r>
              <a:rPr lang="sv-SE" sz="1100" dirty="0" smtClean="0"/>
              <a:t>du</a:t>
            </a:r>
            <a:r>
              <a:rPr lang="pl-PL" sz="1100" dirty="0" smtClean="0"/>
              <a:t> </a:t>
            </a:r>
            <a:r>
              <a:rPr lang="sv-SE" sz="1100" dirty="0" smtClean="0"/>
              <a:t>nå ut till och prata om Stanna, Titta, Vinka?</a:t>
            </a:r>
            <a:endParaRPr lang="en-GB" sz="1100" dirty="0"/>
          </a:p>
          <a:p>
            <a:endParaRPr lang="en-GB" sz="1100" dirty="0"/>
          </a:p>
          <a:p>
            <a:r>
              <a:rPr lang="sv-SE" sz="1100" b="1" dirty="0"/>
              <a:t>Så här ska materialet användas </a:t>
            </a:r>
          </a:p>
          <a:p>
            <a:r>
              <a:rPr lang="sv-SE" sz="1100" dirty="0"/>
              <a:t>Använd följande bilder för att skapa en dialog med barnen. Upprepa och förklara de viktigaste budskapen. </a:t>
            </a:r>
            <a:r>
              <a:rPr lang="sv-SE" sz="1100" dirty="0" smtClean="0"/>
              <a:t>Du</a:t>
            </a:r>
            <a:r>
              <a:rPr lang="pl-PL" sz="1100" dirty="0" smtClean="0"/>
              <a:t> </a:t>
            </a:r>
            <a:r>
              <a:rPr lang="sv-SE" sz="1100" dirty="0" smtClean="0"/>
              <a:t>behöver naturligtvis inte följa manuset ordagrant. </a:t>
            </a:r>
            <a:endParaRPr lang="en-GB" sz="1100" dirty="0" smtClean="0"/>
          </a:p>
          <a:p>
            <a:r>
              <a:rPr lang="sv-SE" sz="1100" dirty="0"/>
              <a:t>Det finns också ett omfattande paket med fler delar om du skulle vara intresserad av att marknadsföra och hjälpa till att anordna en komplett utbildningsaktivitet på en skola med hjälp </a:t>
            </a:r>
            <a:r>
              <a:rPr lang="sv-SE" sz="1100" dirty="0" smtClean="0"/>
              <a:t>av</a:t>
            </a:r>
            <a:r>
              <a:rPr lang="pl-PL" sz="1100" dirty="0" smtClean="0"/>
              <a:t> </a:t>
            </a:r>
            <a:r>
              <a:rPr lang="sv-SE" sz="1100" dirty="0" smtClean="0"/>
              <a:t>en</a:t>
            </a:r>
            <a:r>
              <a:rPr lang="pl-PL" sz="1100" dirty="0" smtClean="0"/>
              <a:t> </a:t>
            </a:r>
            <a:r>
              <a:rPr lang="sv-SE" sz="1100" dirty="0" smtClean="0"/>
              <a:t>lärare</a:t>
            </a:r>
            <a:r>
              <a:rPr lang="sv-SE" sz="1100" dirty="0"/>
              <a:t>, i en ungdomsgrupp eller i samarbete med lokala eller regionala myndighetsorgan. </a:t>
            </a:r>
            <a:r>
              <a:rPr lang="sv-SE" sz="1100" dirty="0" smtClean="0"/>
              <a:t>Prata</a:t>
            </a:r>
            <a:r>
              <a:rPr lang="pl-PL" sz="1100" dirty="0" smtClean="0"/>
              <a:t> </a:t>
            </a:r>
            <a:r>
              <a:rPr lang="sv-SE" sz="1100" dirty="0" smtClean="0"/>
              <a:t>med </a:t>
            </a:r>
            <a:r>
              <a:rPr lang="sv-SE" sz="1100" dirty="0"/>
              <a:t>din CSR-representant eller kommunikationschef om du vill ha mer information.</a:t>
            </a:r>
            <a:endParaRPr lang="en-GB" sz="1100" dirty="0"/>
          </a:p>
        </p:txBody>
      </p:sp>
      <p:sp>
        <p:nvSpPr>
          <p:cNvPr id="4" name="Platshållare för bildnummer 3"/>
          <p:cNvSpPr>
            <a:spLocks noGrp="1"/>
          </p:cNvSpPr>
          <p:nvPr>
            <p:ph type="sldNum" sz="quarter" idx="10"/>
          </p:nvPr>
        </p:nvSpPr>
        <p:spPr/>
        <p:txBody>
          <a:bodyPr/>
          <a:lstStyle/>
          <a:p>
            <a:fld id="{71CFF73B-4AAA-EF47-BD5A-1D925FDA4997}" type="slidenum">
              <a:rPr lang="sv-SE" smtClean="0"/>
              <a:t>1</a:t>
            </a:fld>
            <a:endParaRPr lang="sv-SE"/>
          </a:p>
        </p:txBody>
      </p:sp>
    </p:spTree>
    <p:extLst>
      <p:ext uri="{BB962C8B-B14F-4D97-AF65-F5344CB8AC3E}">
        <p14:creationId xmlns:p14="http://schemas.microsoft.com/office/powerpoint/2010/main" val="2757801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sv-SE" sz="1100" b="1" dirty="0"/>
              <a:t>Skapa en dialog med hjälp av frågor som:</a:t>
            </a:r>
          </a:p>
          <a:p>
            <a:pPr marL="174708" indent="-174708" defTabSz="465887">
              <a:buFontTx/>
              <a:buChar char="-"/>
              <a:defRPr/>
            </a:pPr>
            <a:r>
              <a:rPr lang="sv-SE" sz="1100" dirty="0"/>
              <a:t>Hur vet du att föraren har sett dig? </a:t>
            </a:r>
          </a:p>
          <a:p>
            <a:pPr marL="174708" indent="-174708" defTabSz="465887">
              <a:buFontTx/>
              <a:buChar char="-"/>
              <a:defRPr/>
            </a:pPr>
            <a:r>
              <a:rPr lang="sv-SE" sz="1100" dirty="0"/>
              <a:t>Vad kan du göra för att kontrollera att föraren har sett dig? </a:t>
            </a:r>
          </a:p>
          <a:p>
            <a:pPr marL="174708" indent="-174708" defTabSz="465887">
              <a:buFontTx/>
              <a:buChar char="-"/>
              <a:defRPr/>
            </a:pPr>
            <a:r>
              <a:rPr lang="sv-SE" sz="1100" dirty="0"/>
              <a:t>Räcker det med att DU vinkar? </a:t>
            </a:r>
          </a:p>
          <a:p>
            <a:endParaRPr lang="en-GB" sz="1100" dirty="0"/>
          </a:p>
          <a:p>
            <a:r>
              <a:rPr lang="sv-SE" sz="1100" b="1" dirty="0"/>
              <a:t>Förklara att:</a:t>
            </a:r>
          </a:p>
          <a:p>
            <a:r>
              <a:rPr lang="sv-SE" sz="1100" dirty="0"/>
              <a:t>Som nämnts tidigare kan föraren ha svårt att se allt som händer runtomkring lastbilen eller bussen. Även om det är enkelt för oss att se fordonet kan vi inte alltid vara säkra på att föraren har sett oss.</a:t>
            </a:r>
          </a:p>
          <a:p>
            <a:endParaRPr lang="en-GB" sz="1100" dirty="0"/>
          </a:p>
          <a:p>
            <a:r>
              <a:rPr lang="sv-SE" sz="1100" dirty="0"/>
              <a:t>För att undvika att allvarliga olyckor inträffar är det därför viktigt att du alltid söker ögonkontakt med föraren så att du vet säkert att han eller hon ser dig. </a:t>
            </a:r>
          </a:p>
          <a:p>
            <a:endParaRPr lang="en-GB" sz="1100" dirty="0"/>
          </a:p>
          <a:p>
            <a:r>
              <a:rPr lang="sv-SE" sz="1100" dirty="0"/>
              <a:t>Kontrollera att föraren har sett dig genom att </a:t>
            </a:r>
            <a:r>
              <a:rPr lang="sv-SE" sz="1100" b="1" dirty="0"/>
              <a:t>VINKA</a:t>
            </a:r>
            <a:r>
              <a:rPr lang="sv-SE" sz="1100" dirty="0"/>
              <a:t>. Vänta tills föraren har vinkat tillbaka. Nu kan du korsa vägen.</a:t>
            </a:r>
            <a:endParaRPr lang="en-GB" sz="11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10</a:t>
            </a:fld>
            <a:endParaRPr lang="sv-SE"/>
          </a:p>
        </p:txBody>
      </p:sp>
    </p:spTree>
    <p:extLst>
      <p:ext uri="{BB962C8B-B14F-4D97-AF65-F5344CB8AC3E}">
        <p14:creationId xmlns:p14="http://schemas.microsoft.com/office/powerpoint/2010/main" val="159143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sv-SE" sz="1100" b="1" dirty="0"/>
              <a:t>Försäkra dig om att barnen har förstått budskapet genom att ställa frågor som:</a:t>
            </a:r>
          </a:p>
          <a:p>
            <a:pPr marL="174708" indent="-174708" defTabSz="465887">
              <a:buFontTx/>
              <a:buChar char="-"/>
              <a:defRPr/>
            </a:pPr>
            <a:r>
              <a:rPr lang="sv-SE" sz="1100" dirty="0"/>
              <a:t>Kommer ni ihåg vad Stanna, Titta, Vinka betyder?</a:t>
            </a:r>
          </a:p>
          <a:p>
            <a:pPr marL="174708" indent="-174708" defTabSz="465887">
              <a:buFontTx/>
              <a:buChar char="-"/>
              <a:defRPr/>
            </a:pPr>
            <a:r>
              <a:rPr lang="sv-SE" sz="1100" dirty="0"/>
              <a:t>När ska ni använda er av Stanna, Titta, Vinka?</a:t>
            </a:r>
          </a:p>
          <a:p>
            <a:pPr marL="174708" indent="-174708" defTabSz="465887">
              <a:buFontTx/>
              <a:buChar char="-"/>
              <a:defRPr/>
            </a:pPr>
            <a:r>
              <a:rPr lang="sv-SE" sz="1100" dirty="0"/>
              <a:t>Har ni redan provat det?</a:t>
            </a:r>
          </a:p>
          <a:p>
            <a:pPr marL="174708" indent="-174708" defTabSz="465887">
              <a:buFontTx/>
              <a:buChar char="-"/>
              <a:defRPr/>
            </a:pPr>
            <a:r>
              <a:rPr lang="sv-SE" sz="1100" dirty="0"/>
              <a:t>Varför ska man använda Stanna, Titta, Vinka?</a:t>
            </a:r>
          </a:p>
          <a:p>
            <a:endParaRPr lang="en-GB" sz="1100" dirty="0"/>
          </a:p>
          <a:p>
            <a:r>
              <a:rPr lang="sv-SE" sz="1100" b="1" dirty="0"/>
              <a:t>Sammanfatta:</a:t>
            </a:r>
            <a:endParaRPr lang="en-GB" sz="1100" dirty="0"/>
          </a:p>
          <a:p>
            <a:r>
              <a:rPr lang="sv-SE" sz="1100" dirty="0"/>
              <a:t>Vi har nu gått igenom de magiska orden Stanna, Titta, Vinka. </a:t>
            </a:r>
          </a:p>
          <a:p>
            <a:endParaRPr lang="en-GB" sz="1100" dirty="0"/>
          </a:p>
          <a:p>
            <a:r>
              <a:rPr lang="sv-SE" sz="1100" dirty="0"/>
              <a:t>Innan du korsar en väg måste du </a:t>
            </a:r>
            <a:r>
              <a:rPr lang="sv-SE" sz="1100" b="1" dirty="0"/>
              <a:t>STANNA</a:t>
            </a:r>
            <a:r>
              <a:rPr lang="sv-SE" sz="1100" dirty="0"/>
              <a:t> helt. </a:t>
            </a:r>
          </a:p>
          <a:p>
            <a:endParaRPr lang="en-GB" sz="1100" dirty="0"/>
          </a:p>
          <a:p>
            <a:r>
              <a:rPr lang="sv-SE" sz="1100" dirty="0"/>
              <a:t>Högertrafik:</a:t>
            </a:r>
            <a:r>
              <a:rPr dirty="0"/>
              <a:t/>
            </a:r>
            <a:br>
              <a:rPr dirty="0"/>
            </a:br>
            <a:r>
              <a:rPr lang="sv-SE" sz="1100" dirty="0"/>
              <a:t>Innan du korsar vägen är det viktigt att </a:t>
            </a:r>
            <a:r>
              <a:rPr lang="sv-SE" sz="1100" b="1" dirty="0"/>
              <a:t>TITTA</a:t>
            </a:r>
            <a:r>
              <a:rPr lang="sv-SE" sz="1100" dirty="0"/>
              <a:t> sig noggrant omkring. Titta först åt vänster, </a:t>
            </a:r>
            <a:r>
              <a:rPr lang="sv-SE" sz="1100" dirty="0" smtClean="0"/>
              <a:t>sedan</a:t>
            </a:r>
            <a:r>
              <a:rPr lang="pl-PL" sz="1100" dirty="0" smtClean="0"/>
              <a:t> </a:t>
            </a:r>
            <a:r>
              <a:rPr lang="sv-SE" sz="1100" dirty="0" smtClean="0"/>
              <a:t>höger </a:t>
            </a:r>
            <a:r>
              <a:rPr lang="sv-SE" sz="1100" dirty="0"/>
              <a:t>och sedan vänster igen. Sök ögonkontakt med föraren.</a:t>
            </a:r>
            <a:endParaRPr lang="en-GB" sz="1100" i="1" dirty="0"/>
          </a:p>
          <a:p>
            <a:endParaRPr lang="en-GB" sz="1100" dirty="0"/>
          </a:p>
          <a:p>
            <a:r>
              <a:rPr lang="sv-SE" sz="1100" i="1" dirty="0"/>
              <a:t>Vänstertrafik: </a:t>
            </a:r>
            <a:r>
              <a:rPr dirty="0"/>
              <a:t/>
            </a:r>
            <a:br>
              <a:rPr dirty="0"/>
            </a:br>
            <a:r>
              <a:rPr lang="sv-SE" sz="1100" i="1" dirty="0"/>
              <a:t>Innan du korsar vägen är det viktigt att </a:t>
            </a:r>
            <a:r>
              <a:rPr lang="sv-SE" sz="1100" b="1" i="1" dirty="0"/>
              <a:t>TITTA</a:t>
            </a:r>
            <a:r>
              <a:rPr lang="sv-SE" sz="1100" i="1" dirty="0"/>
              <a:t> sig noggrant omkring. Titta först åt höger, </a:t>
            </a:r>
            <a:r>
              <a:rPr lang="sv-SE" sz="1100" i="1" dirty="0" smtClean="0"/>
              <a:t>sedan</a:t>
            </a:r>
            <a:r>
              <a:rPr lang="pl-PL" sz="1100" i="1" dirty="0" smtClean="0"/>
              <a:t> </a:t>
            </a:r>
            <a:r>
              <a:rPr lang="sv-SE" sz="1100" i="1" dirty="0" smtClean="0"/>
              <a:t>vänster </a:t>
            </a:r>
            <a:r>
              <a:rPr lang="sv-SE" sz="1100" i="1" dirty="0"/>
              <a:t>och sedan höger. Sök ögonkontakt med föraren.</a:t>
            </a:r>
            <a:endParaRPr lang="en-GB" sz="1100" i="1" dirty="0"/>
          </a:p>
          <a:p>
            <a:endParaRPr lang="en-GB" sz="1100" dirty="0"/>
          </a:p>
          <a:p>
            <a:r>
              <a:rPr lang="sv-SE" sz="1100" dirty="0"/>
              <a:t>Kontrollera att föraren har sett dig genom att </a:t>
            </a:r>
            <a:r>
              <a:rPr lang="sv-SE" sz="1100" b="1" dirty="0"/>
              <a:t>VINKA</a:t>
            </a:r>
            <a:r>
              <a:rPr lang="sv-SE" sz="1100" dirty="0"/>
              <a:t> och vänta tills föraren har vinkat tillbaka. Anledningen till att du alltid ska vinka och sedan vänta tills föraren har vinkat tillbaka är att du inte kan vara säker på att föraren verkligen har sett dig även om du har sett fordonet. Kommer </a:t>
            </a:r>
            <a:r>
              <a:rPr lang="sv-SE" sz="1100" dirty="0" smtClean="0"/>
              <a:t>ni</a:t>
            </a:r>
            <a:r>
              <a:rPr lang="pl-PL" sz="1100" dirty="0" smtClean="0"/>
              <a:t> </a:t>
            </a:r>
            <a:r>
              <a:rPr lang="sv-SE" sz="1100" dirty="0" smtClean="0"/>
              <a:t>ihåg</a:t>
            </a:r>
            <a:r>
              <a:rPr lang="sv-SE" sz="1100" dirty="0"/>
              <a:t>?</a:t>
            </a:r>
          </a:p>
          <a:p>
            <a:endParaRPr lang="en-GB" sz="1100" dirty="0"/>
          </a:p>
          <a:p>
            <a:r>
              <a:rPr lang="sv-SE" sz="1100" dirty="0"/>
              <a:t>Stanna, titta och vinka alltid innan du korsar en väg. På så vis kan du förhindra att en olycka inträffar.</a:t>
            </a:r>
          </a:p>
          <a:p>
            <a:endParaRPr lang="en-GB" dirty="0" smtClean="0"/>
          </a:p>
          <a:p>
            <a:endParaRPr lang="en-GB" dirty="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11</a:t>
            </a:fld>
            <a:endParaRPr lang="sv-SE"/>
          </a:p>
        </p:txBody>
      </p:sp>
    </p:spTree>
    <p:extLst>
      <p:ext uri="{BB962C8B-B14F-4D97-AF65-F5344CB8AC3E}">
        <p14:creationId xmlns:p14="http://schemas.microsoft.com/office/powerpoint/2010/main" val="1363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sv-SE" sz="1100" b="1" dirty="0"/>
              <a:t>Skapa en dialog med hjälp av frågor som:</a:t>
            </a:r>
          </a:p>
          <a:p>
            <a:pPr marL="174708" indent="-174708" defTabSz="465887">
              <a:buFontTx/>
              <a:buChar char="-"/>
              <a:defRPr/>
            </a:pPr>
            <a:r>
              <a:rPr lang="sv-SE" sz="1100" dirty="0"/>
              <a:t>Har ni hört talas om Stanna, Titta, Vinka tidigare? </a:t>
            </a:r>
          </a:p>
          <a:p>
            <a:pPr marL="174708" indent="-174708" defTabSz="465887">
              <a:buFontTx/>
              <a:buChar char="-"/>
              <a:defRPr/>
            </a:pPr>
            <a:r>
              <a:rPr lang="sv-SE" sz="1100" dirty="0"/>
              <a:t>Vet ni vad det är? </a:t>
            </a:r>
          </a:p>
          <a:p>
            <a:pPr marL="174708" indent="-174708" defTabSz="465887">
              <a:buFontTx/>
              <a:buChar char="-"/>
              <a:defRPr/>
            </a:pPr>
            <a:r>
              <a:rPr lang="sv-SE" sz="1100" dirty="0"/>
              <a:t>Om ni föreställer er en vägkorsning, vilka fordon tänker ni då på? </a:t>
            </a:r>
            <a:endParaRPr lang="en-GB" sz="1100" b="1" dirty="0"/>
          </a:p>
          <a:p>
            <a:endParaRPr lang="en-GB" sz="1100" b="1" dirty="0"/>
          </a:p>
          <a:p>
            <a:r>
              <a:rPr lang="sv-SE" sz="1100" b="1" dirty="0"/>
              <a:t>Förklara att:</a:t>
            </a:r>
            <a:endParaRPr lang="en-GB" sz="1100" dirty="0"/>
          </a:p>
          <a:p>
            <a:r>
              <a:rPr lang="sv-SE" sz="1100" dirty="0"/>
              <a:t>De tre orden Stanna, Titta, Vinka är magiska ord i trafiken. I dag ska vi gå igenom vad de betyder och varför de är så viktiga. </a:t>
            </a:r>
          </a:p>
          <a:p>
            <a:endParaRPr lang="en-GB" sz="1100" dirty="0"/>
          </a:p>
          <a:p>
            <a:r>
              <a:rPr lang="sv-SE" sz="1100" dirty="0"/>
              <a:t>Men innan vi går igenom Stanna, Titta och Vinka … Har ni någonsin funderat över de stora fordonen ute på vägarna och varför de finns där</a:t>
            </a:r>
            <a:r>
              <a:rPr lang="sv-SE" sz="1100" dirty="0" smtClean="0"/>
              <a:t>?</a:t>
            </a:r>
            <a:endParaRPr lang="en-GB" sz="11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2</a:t>
            </a:fld>
            <a:endParaRPr lang="sv-SE"/>
          </a:p>
        </p:txBody>
      </p:sp>
    </p:spTree>
    <p:extLst>
      <p:ext uri="{BB962C8B-B14F-4D97-AF65-F5344CB8AC3E}">
        <p14:creationId xmlns:p14="http://schemas.microsoft.com/office/powerpoint/2010/main" val="1363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sv-SE" sz="1100" b="1" dirty="0"/>
              <a:t>Skapa en dialog med hjälp av frågor som:</a:t>
            </a:r>
          </a:p>
          <a:p>
            <a:pPr marL="174708" indent="-174708" defTabSz="465887">
              <a:buFontTx/>
              <a:buChar char="-"/>
              <a:defRPr/>
            </a:pPr>
            <a:r>
              <a:rPr lang="sv-SE" sz="1100" dirty="0"/>
              <a:t>Har ni någonsin funderat på varför vi har lastbilar? </a:t>
            </a:r>
          </a:p>
          <a:p>
            <a:pPr marL="174708" indent="-174708" defTabSz="465887">
              <a:buFontTx/>
              <a:buChar char="-"/>
              <a:defRPr/>
            </a:pPr>
            <a:r>
              <a:rPr lang="sv-SE" sz="1100" dirty="0"/>
              <a:t>Vilka funktioner har lastbilarna?</a:t>
            </a:r>
          </a:p>
          <a:p>
            <a:pPr marL="174708" indent="-174708" defTabSz="465887">
              <a:buFontTx/>
              <a:buChar char="-"/>
              <a:defRPr/>
            </a:pPr>
            <a:r>
              <a:rPr lang="sv-SE" sz="1100" dirty="0"/>
              <a:t>Vilka olika typer av lastbilar kan ni komma på? </a:t>
            </a:r>
          </a:p>
          <a:p>
            <a:pPr marL="174708" indent="-174708" defTabSz="465887">
              <a:buFontTx/>
              <a:buChar char="-"/>
              <a:defRPr/>
            </a:pPr>
            <a:r>
              <a:rPr lang="sv-SE" sz="1100" dirty="0"/>
              <a:t>Hur skulle vi klara oss om inte lastbilarna fanns?</a:t>
            </a:r>
          </a:p>
          <a:p>
            <a:pPr marL="174708" indent="-174708" defTabSz="465887">
              <a:buFontTx/>
              <a:buChar char="-"/>
              <a:defRPr/>
            </a:pPr>
            <a:r>
              <a:rPr lang="sv-SE" sz="1100" dirty="0"/>
              <a:t>Varför har vi bussar? Hur skulle det vara om det inte fanns några bussar?</a:t>
            </a:r>
          </a:p>
          <a:p>
            <a:pPr defTabSz="465887">
              <a:defRPr/>
            </a:pPr>
            <a:endParaRPr lang="en-GB" sz="1100" dirty="0"/>
          </a:p>
          <a:p>
            <a:pPr defTabSz="465887">
              <a:defRPr/>
            </a:pPr>
            <a:r>
              <a:rPr lang="sv-SE" sz="1100" b="1" dirty="0"/>
              <a:t>Förklara att:</a:t>
            </a:r>
          </a:p>
          <a:p>
            <a:pPr defTabSz="465887">
              <a:defRPr/>
            </a:pPr>
            <a:r>
              <a:rPr lang="sv-SE" sz="1100" dirty="0"/>
              <a:t>Många lastbilar används till att frakta saker från en plats till en annan. Här ser vi en lastbil som levererar bröd från bageriet till ett kafé. Lastbilarna transporterar också nästan allt som finns </a:t>
            </a:r>
            <a:r>
              <a:rPr lang="sv-SE" sz="1100" dirty="0" smtClean="0"/>
              <a:t>i</a:t>
            </a:r>
            <a:r>
              <a:rPr lang="pl-PL" sz="1100" dirty="0" smtClean="0"/>
              <a:t> </a:t>
            </a:r>
            <a:r>
              <a:rPr lang="sv-SE" sz="1100" dirty="0" smtClean="0"/>
              <a:t>era</a:t>
            </a:r>
            <a:r>
              <a:rPr lang="pl-PL" sz="1100" dirty="0" smtClean="0"/>
              <a:t> </a:t>
            </a:r>
            <a:r>
              <a:rPr lang="sv-SE" sz="1100" dirty="0" smtClean="0"/>
              <a:t>hem </a:t>
            </a:r>
            <a:r>
              <a:rPr lang="sv-SE" sz="1100" dirty="0"/>
              <a:t>– möbler, leksaker, mat, bilar och till och med tegelstenarna och brädorna som ert hus </a:t>
            </a:r>
            <a:r>
              <a:rPr lang="sv-SE" sz="1100" dirty="0" smtClean="0"/>
              <a:t>är</a:t>
            </a:r>
            <a:r>
              <a:rPr lang="pl-PL" sz="1100" dirty="0" smtClean="0"/>
              <a:t> </a:t>
            </a:r>
            <a:r>
              <a:rPr lang="sv-SE" sz="1100" dirty="0" smtClean="0"/>
              <a:t>byggt </a:t>
            </a:r>
            <a:r>
              <a:rPr lang="sv-SE" sz="1100" dirty="0"/>
              <a:t>av. </a:t>
            </a:r>
          </a:p>
          <a:p>
            <a:pPr defTabSz="465887">
              <a:defRPr/>
            </a:pPr>
            <a:endParaRPr lang="en-GB" sz="1100" dirty="0"/>
          </a:p>
          <a:p>
            <a:pPr defTabSz="465887">
              <a:defRPr/>
            </a:pPr>
            <a:r>
              <a:rPr lang="sv-SE" sz="1100" dirty="0"/>
              <a:t>Andra lastbilar som ni kanske känner igen är brandbilar, sopbilar och timmerbilar. </a:t>
            </a:r>
          </a:p>
          <a:p>
            <a:pPr defTabSz="465887">
              <a:defRPr/>
            </a:pPr>
            <a:endParaRPr lang="en-GB" sz="1100" dirty="0"/>
          </a:p>
          <a:p>
            <a:pPr defTabSz="465887">
              <a:defRPr/>
            </a:pPr>
            <a:r>
              <a:rPr lang="sv-SE" sz="1100" dirty="0"/>
              <a:t>Vår värld behöver lastbilar för att fungera. Om vi inte hade lastbilar skulle inget skräp hämtas upp, inga bränder skulle bli släckta och ingen mat skulle levereras till livsmedelsbutiker, restauranger och kaféer. </a:t>
            </a:r>
            <a:endParaRPr lang="en-GB" sz="1100" dirty="0" smtClean="0"/>
          </a:p>
          <a:p>
            <a:pPr defTabSz="465887">
              <a:defRPr/>
            </a:pPr>
            <a:endParaRPr lang="en-GB" sz="1100" dirty="0"/>
          </a:p>
          <a:p>
            <a:pPr defTabSz="465887">
              <a:defRPr/>
            </a:pPr>
            <a:r>
              <a:rPr lang="sv-SE" sz="1100" dirty="0"/>
              <a:t>Vi behöver också ha bussar, eftersom de kan transportera många människor på samma gång.</a:t>
            </a:r>
          </a:p>
          <a:p>
            <a:pPr defTabSz="465887">
              <a:defRPr/>
            </a:pPr>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3</a:t>
            </a:fld>
            <a:endParaRPr lang="sv-SE"/>
          </a:p>
        </p:txBody>
      </p:sp>
    </p:spTree>
    <p:extLst>
      <p:ext uri="{BB962C8B-B14F-4D97-AF65-F5344CB8AC3E}">
        <p14:creationId xmlns:p14="http://schemas.microsoft.com/office/powerpoint/2010/main" val="1916617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sv-SE" sz="1100" b="1" dirty="0"/>
              <a:t>Skapa en dialog med hjälp av frågor som:</a:t>
            </a:r>
          </a:p>
          <a:p>
            <a:pPr marL="174708" indent="-174708" defTabSz="465887">
              <a:buFontTx/>
              <a:buChar char="-"/>
              <a:defRPr/>
            </a:pPr>
            <a:r>
              <a:rPr lang="sv-SE" sz="1100" dirty="0"/>
              <a:t>Har ni någonsin funderat över hur stor en lastbil är?</a:t>
            </a:r>
          </a:p>
          <a:p>
            <a:pPr marL="174708" indent="-174708" defTabSz="465887">
              <a:buFontTx/>
              <a:buChar char="-"/>
              <a:defRPr/>
            </a:pPr>
            <a:r>
              <a:rPr lang="sv-SE" sz="1100" dirty="0"/>
              <a:t>Är alla lastbilar lika stora?</a:t>
            </a:r>
          </a:p>
          <a:p>
            <a:pPr defTabSz="465887">
              <a:defRPr/>
            </a:pPr>
            <a:endParaRPr lang="en-GB" sz="1100" dirty="0"/>
          </a:p>
          <a:p>
            <a:pPr defTabSz="465887">
              <a:defRPr/>
            </a:pPr>
            <a:r>
              <a:rPr lang="sv-SE" sz="1100" b="1" dirty="0"/>
              <a:t>Förklara att:</a:t>
            </a:r>
          </a:p>
          <a:p>
            <a:pPr defTabSz="465887">
              <a:defRPr/>
            </a:pPr>
            <a:r>
              <a:rPr lang="sv-SE" sz="1100" dirty="0"/>
              <a:t>Lastbilar och bussar är olika stora beroende på vad de används till. </a:t>
            </a:r>
          </a:p>
          <a:p>
            <a:endParaRPr lang="en-GB" sz="1100" dirty="0"/>
          </a:p>
          <a:p>
            <a:r>
              <a:rPr lang="sv-SE" sz="1100" dirty="0"/>
              <a:t>En sopbil eller återvinningsbil är ganska liten eftersom den måste kunna köra i samhällen och på stadsgator och hämta upp sopor. Den har olika fack för olika typer av skräp, till exempel papper, plast, metall och glas. För att så mycket som möjligt ska få plats pressas skräpet ihop innan det transporteras till återvinningsstationen. </a:t>
            </a:r>
          </a:p>
          <a:p>
            <a:endParaRPr lang="en-GB" sz="1100" dirty="0"/>
          </a:p>
          <a:p>
            <a:pPr defTabSz="465887">
              <a:defRPr/>
            </a:pPr>
            <a:r>
              <a:rPr lang="sv-SE" sz="1100" dirty="0"/>
              <a:t>De största och längsta lastbilarna heter långtradare och består av en lastbil och ett släp, som transporterar lasten. Långtradarna fraktar ofta tunga laster och kör långa sträckor på motorvägar, </a:t>
            </a:r>
            <a:r>
              <a:rPr lang="sv-SE" sz="1100" dirty="0" smtClean="0"/>
              <a:t>till</a:t>
            </a:r>
            <a:r>
              <a:rPr lang="pl-PL" sz="1100" dirty="0" smtClean="0"/>
              <a:t> </a:t>
            </a:r>
            <a:r>
              <a:rPr lang="sv-SE" sz="1100" dirty="0" smtClean="0"/>
              <a:t>exempel </a:t>
            </a:r>
            <a:r>
              <a:rPr lang="sv-SE" sz="1100" dirty="0"/>
              <a:t>för att transportera frukt från Spanien till Sverige.</a:t>
            </a:r>
          </a:p>
          <a:p>
            <a:r>
              <a:rPr lang="sv-SE" sz="1100" dirty="0"/>
              <a:t> </a:t>
            </a:r>
          </a:p>
          <a:p>
            <a:pPr defTabSz="465887">
              <a:defRPr/>
            </a:pPr>
            <a:r>
              <a:rPr lang="sv-SE" sz="1100" dirty="0"/>
              <a:t>Den här långtradaren är fyra och en halv meter hög och 16,5 meter lång med släpvagnen påkopplad. Det är ungefär lika högt som en giraffhona och längre än 3–4 vanliga bilar!</a:t>
            </a:r>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4</a:t>
            </a:fld>
            <a:endParaRPr lang="sv-SE"/>
          </a:p>
        </p:txBody>
      </p:sp>
    </p:spTree>
    <p:extLst>
      <p:ext uri="{BB962C8B-B14F-4D97-AF65-F5344CB8AC3E}">
        <p14:creationId xmlns:p14="http://schemas.microsoft.com/office/powerpoint/2010/main" val="318282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a:xfrm>
            <a:off x="523129" y="4140340"/>
            <a:ext cx="5937216" cy="4600858"/>
          </a:xfrm>
        </p:spPr>
        <p:txBody>
          <a:bodyPr>
            <a:normAutofit/>
          </a:bodyPr>
          <a:lstStyle/>
          <a:p>
            <a:pPr defTabSz="465887">
              <a:defRPr/>
            </a:pPr>
            <a:r>
              <a:rPr lang="sv-SE" sz="1100" b="1" dirty="0"/>
              <a:t>Skapa en dialog med hjälp av frågor som:</a:t>
            </a:r>
          </a:p>
          <a:p>
            <a:pPr marL="174708" indent="-174708" defTabSz="465887">
              <a:buFontTx/>
              <a:buChar char="-"/>
              <a:defRPr/>
            </a:pPr>
            <a:r>
              <a:rPr lang="sv-SE" sz="1100" dirty="0"/>
              <a:t>Hur tror ni att det skulle kännas att sitta i en så stor lastbil?</a:t>
            </a:r>
          </a:p>
          <a:p>
            <a:pPr marL="174708" indent="-174708" defTabSz="465887">
              <a:buFontTx/>
              <a:buChar char="-"/>
              <a:defRPr/>
            </a:pPr>
            <a:r>
              <a:rPr lang="sv-SE" sz="1100" dirty="0"/>
              <a:t>Hur många personer ser ni på bilden? Tycker ni att det var svårt att se alla? </a:t>
            </a:r>
          </a:p>
          <a:p>
            <a:pPr marL="174708" indent="-174708" defTabSz="465887">
              <a:buFontTx/>
              <a:buChar char="-"/>
              <a:defRPr/>
            </a:pPr>
            <a:r>
              <a:rPr lang="sv-SE" sz="1100" dirty="0" smtClean="0"/>
              <a:t>Vad kan du göra för att föraren ska se dig i trafiken?</a:t>
            </a:r>
          </a:p>
          <a:p>
            <a:endParaRPr lang="en-GB" sz="1100" dirty="0"/>
          </a:p>
          <a:p>
            <a:r>
              <a:rPr lang="sv-SE" sz="1100" b="1" dirty="0"/>
              <a:t>Förklara att:</a:t>
            </a:r>
            <a:endParaRPr lang="en-GB" sz="1100" dirty="0"/>
          </a:p>
          <a:p>
            <a:r>
              <a:rPr lang="sv-SE" sz="1100" dirty="0"/>
              <a:t>Det kan vara svårt att se det som är runtomkring en lastbil eller en buss. Det beror på att fordonet </a:t>
            </a:r>
            <a:r>
              <a:rPr lang="sv-SE" sz="1100" dirty="0" smtClean="0"/>
              <a:t>är</a:t>
            </a:r>
            <a:r>
              <a:rPr lang="pl-PL" sz="1100" dirty="0" smtClean="0"/>
              <a:t> </a:t>
            </a:r>
            <a:r>
              <a:rPr lang="sv-SE" sz="1100" dirty="0" smtClean="0"/>
              <a:t>så </a:t>
            </a:r>
            <a:r>
              <a:rPr lang="sv-SE" sz="1100" dirty="0"/>
              <a:t>stort. I en lastbil sitter föraren dessutom väldigt högt upp. </a:t>
            </a:r>
          </a:p>
          <a:p>
            <a:endParaRPr lang="en-GB" sz="1100" dirty="0"/>
          </a:p>
          <a:p>
            <a:r>
              <a:rPr lang="sv-SE" sz="1100" dirty="0"/>
              <a:t>Föraren måste luta sig framåt och åt sidorna för att kunna se allt. Han eller hon använder också speglarna för att se det som är bakom, bredvid och precis framför lastbilen.</a:t>
            </a:r>
          </a:p>
          <a:p>
            <a:r>
              <a:rPr lang="sv-SE" sz="1100" dirty="0"/>
              <a:t>  </a:t>
            </a:r>
          </a:p>
          <a:p>
            <a:r>
              <a:rPr lang="sv-SE" sz="1100" dirty="0"/>
              <a:t>Även om vi kan se lastbilen kan vi inte vara säkra på att lastbilsföraren verkligen ser oss. </a:t>
            </a:r>
          </a:p>
          <a:p>
            <a:endParaRPr lang="en-GB" sz="1100" dirty="0"/>
          </a:p>
          <a:p>
            <a:r>
              <a:rPr lang="sv-SE" sz="1100" dirty="0"/>
              <a:t>Därför måste du alltid söka ögonkontakt med föraren så att du vet säkert att han eller hon verkligen ser dig. </a:t>
            </a:r>
          </a:p>
          <a:p>
            <a:endParaRPr lang="en-GB" sz="22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5</a:t>
            </a:fld>
            <a:endParaRPr lang="sv-SE"/>
          </a:p>
        </p:txBody>
      </p:sp>
    </p:spTree>
    <p:extLst>
      <p:ext uri="{BB962C8B-B14F-4D97-AF65-F5344CB8AC3E}">
        <p14:creationId xmlns:p14="http://schemas.microsoft.com/office/powerpoint/2010/main" val="230834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sv-SE" sz="1100" b="1" dirty="0"/>
              <a:t>Skapa en dialog med hjälp av frågor som:</a:t>
            </a:r>
          </a:p>
          <a:p>
            <a:pPr marL="174708" indent="-174708" defTabSz="465887">
              <a:buFontTx/>
              <a:buChar char="-"/>
              <a:defRPr/>
            </a:pPr>
            <a:r>
              <a:rPr lang="sv-SE" sz="1100" dirty="0"/>
              <a:t>Tror ni att det skulle vara möjligt för föraren att se alla cyklar på bilden, med tanke på att han </a:t>
            </a:r>
            <a:r>
              <a:rPr lang="sv-SE" sz="1100" dirty="0" smtClean="0"/>
              <a:t>eller</a:t>
            </a:r>
            <a:r>
              <a:rPr lang="pl-PL" sz="1100" dirty="0" smtClean="0"/>
              <a:t> </a:t>
            </a:r>
            <a:r>
              <a:rPr lang="sv-SE" sz="1100" dirty="0" smtClean="0"/>
              <a:t>hon </a:t>
            </a:r>
            <a:r>
              <a:rPr lang="sv-SE" sz="1100" dirty="0"/>
              <a:t>sitter så högt upp?</a:t>
            </a:r>
          </a:p>
          <a:p>
            <a:pPr marL="174708" indent="-174708" defTabSz="465887">
              <a:buFontTx/>
              <a:buChar char="-"/>
              <a:defRPr/>
            </a:pPr>
            <a:r>
              <a:rPr lang="sv-SE" sz="1100" dirty="0"/>
              <a:t>Vilka av cyklarna är svårast att se från förarstolen, tror ni? Vilka av cyklarna har den säkraste positionen?</a:t>
            </a:r>
          </a:p>
          <a:p>
            <a:endParaRPr lang="en-GB" sz="1100" dirty="0"/>
          </a:p>
          <a:p>
            <a:r>
              <a:rPr lang="sv-SE" sz="1100" b="1" dirty="0"/>
              <a:t>Förklara att:</a:t>
            </a:r>
          </a:p>
          <a:p>
            <a:r>
              <a:rPr lang="sv-SE" sz="1100" dirty="0"/>
              <a:t>När man cyklar i trafiken är det extra viktigt att komma ihåg att lastbilsförare kan ha svårt att se dig.  </a:t>
            </a:r>
          </a:p>
          <a:p>
            <a:endParaRPr lang="en-GB" sz="1100" dirty="0"/>
          </a:p>
          <a:p>
            <a:r>
              <a:rPr lang="sv-SE" sz="1100" dirty="0"/>
              <a:t>Föraren måste luta sig framåt och åt sidorna för att se alla cyklar på bilden. De cyklar som är svårast att upptäcka är de tre cyklarna längst fram. Den gröna cykeln på lastbilens högra sida kan också vara svår att upptäcka för föraren. Cyklarna längre bak har den säkraste positionen. </a:t>
            </a:r>
          </a:p>
          <a:p>
            <a:endParaRPr lang="en-GB" i="1"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6</a:t>
            </a:fld>
            <a:endParaRPr lang="sv-SE"/>
          </a:p>
        </p:txBody>
      </p:sp>
    </p:spTree>
    <p:extLst>
      <p:ext uri="{BB962C8B-B14F-4D97-AF65-F5344CB8AC3E}">
        <p14:creationId xmlns:p14="http://schemas.microsoft.com/office/powerpoint/2010/main" val="1374214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Autofit/>
          </a:bodyPr>
          <a:lstStyle/>
          <a:p>
            <a:pPr defTabSz="465887">
              <a:defRPr/>
            </a:pPr>
            <a:r>
              <a:rPr lang="sv-SE" sz="1000" b="1" dirty="0"/>
              <a:t>Skapa en dialog med hjälp av frågor som:</a:t>
            </a:r>
          </a:p>
          <a:p>
            <a:pPr marL="174708" indent="-174708" defTabSz="465887">
              <a:buFontTx/>
              <a:buChar char="-"/>
              <a:defRPr/>
            </a:pPr>
            <a:r>
              <a:rPr lang="sv-SE" sz="1000" dirty="0"/>
              <a:t>Har ni någonsin sett en lastbil svänga i en korsning? Hur såg det ut?  </a:t>
            </a:r>
          </a:p>
          <a:p>
            <a:pPr marL="174708" indent="-174708" defTabSz="465887">
              <a:buFontTx/>
              <a:buChar char="-"/>
              <a:defRPr/>
            </a:pPr>
            <a:r>
              <a:rPr lang="sv-SE" sz="1000" dirty="0"/>
              <a:t>Vet ni hur man cyklar säkert bredvid en lastbil?</a:t>
            </a:r>
          </a:p>
          <a:p>
            <a:endParaRPr lang="en-GB" sz="1000" dirty="0"/>
          </a:p>
          <a:p>
            <a:r>
              <a:rPr lang="sv-SE" sz="1000" b="1" dirty="0"/>
              <a:t>Förklara att:</a:t>
            </a:r>
            <a:endParaRPr lang="en-GB" sz="1000" dirty="0"/>
          </a:p>
          <a:p>
            <a:pPr defTabSz="931774">
              <a:defRPr/>
            </a:pPr>
            <a:r>
              <a:rPr lang="sv-SE" sz="1000" dirty="0"/>
              <a:t>Högertrafik</a:t>
            </a:r>
            <a:r>
              <a:rPr sz="1000" dirty="0"/>
              <a:t/>
            </a:r>
            <a:br>
              <a:rPr sz="1000" dirty="0"/>
            </a:br>
            <a:r>
              <a:rPr lang="sv-SE" sz="1000" dirty="0"/>
              <a:t>Den vanligaste olyckan med cyklister och lastbilar är när en lastbil ska svänga åt höger, som i den här situationen. I det här fallet finns det risk för att föraren inte ser dig, vilket kan leda till en allvarlig olycka.</a:t>
            </a:r>
            <a:endParaRPr lang="en-GB" sz="1000" dirty="0"/>
          </a:p>
          <a:p>
            <a:pPr defTabSz="931774">
              <a:defRPr/>
            </a:pPr>
            <a:endParaRPr lang="en-GB" sz="1000" dirty="0"/>
          </a:p>
          <a:p>
            <a:r>
              <a:rPr lang="sv-SE" sz="1000" dirty="0" smtClean="0"/>
              <a:t>Lastbilar och bussar har större svängradie än bilar. Det betyder att de inte kan göra en högersväng direkt in</a:t>
            </a:r>
            <a:r>
              <a:rPr lang="pl-PL" sz="1000" dirty="0" smtClean="0"/>
              <a:t> </a:t>
            </a:r>
            <a:r>
              <a:rPr lang="sv-SE" sz="1000" dirty="0" smtClean="0"/>
              <a:t>till</a:t>
            </a:r>
            <a:r>
              <a:rPr lang="pl-PL" sz="1000" dirty="0" smtClean="0"/>
              <a:t> </a:t>
            </a:r>
            <a:r>
              <a:rPr lang="sv-SE" sz="1000" dirty="0" smtClean="0"/>
              <a:t>kanten i den högra körbanan utan först måste köra rakt fram ut i korsningen innan de börjar svänga. Om</a:t>
            </a:r>
            <a:r>
              <a:rPr lang="pl-PL" sz="1000" dirty="0" smtClean="0"/>
              <a:t> </a:t>
            </a:r>
            <a:r>
              <a:rPr lang="sv-SE" sz="1000" dirty="0" smtClean="0"/>
              <a:t>du</a:t>
            </a:r>
            <a:r>
              <a:rPr lang="pl-PL" sz="1000" dirty="0" smtClean="0"/>
              <a:t> </a:t>
            </a:r>
            <a:r>
              <a:rPr lang="sv-SE" sz="1000" dirty="0" smtClean="0"/>
              <a:t>ligger bredvid eller bakom en lastbil eller buss kan det </a:t>
            </a:r>
            <a:r>
              <a:rPr lang="sv-SE" sz="1000" i="1" dirty="0"/>
              <a:t>se ut</a:t>
            </a:r>
            <a:r>
              <a:rPr lang="sv-SE" sz="1000" dirty="0"/>
              <a:t> som att den kör rakt fram fast den i stället förbereder sig för att svänga. </a:t>
            </a:r>
          </a:p>
          <a:p>
            <a:pPr>
              <a:defRPr/>
            </a:pPr>
            <a:endParaRPr lang="en-GB" sz="1000" dirty="0" smtClean="0"/>
          </a:p>
          <a:p>
            <a:pPr>
              <a:defRPr/>
            </a:pPr>
            <a:endParaRPr lang="en-GB" sz="1000" dirty="0"/>
          </a:p>
          <a:p>
            <a:pPr>
              <a:defRPr/>
            </a:pPr>
            <a:r>
              <a:rPr lang="sv-SE" sz="1000" i="1" dirty="0"/>
              <a:t>Vänstertrafik</a:t>
            </a:r>
            <a:r>
              <a:rPr sz="1000" dirty="0"/>
              <a:t/>
            </a:r>
            <a:br>
              <a:rPr sz="1000" dirty="0"/>
            </a:br>
            <a:r>
              <a:rPr lang="sv-SE" sz="1000" i="1" dirty="0"/>
              <a:t>Den vanligaste olyckan med cyklister och lastbilar är när en lastbil ska svänga åt vänster. Den här bilden visar hur detta ser ut i högertrafik. I det här fallet finns det risk för att föraren inte ser dig, vilket kan leda till en allvarlig olycka.</a:t>
            </a:r>
            <a:endParaRPr lang="en-GB" sz="1000" i="1" dirty="0"/>
          </a:p>
          <a:p>
            <a:pPr>
              <a:defRPr/>
            </a:pPr>
            <a:endParaRPr lang="en-GB" sz="1000" i="1" dirty="0"/>
          </a:p>
          <a:p>
            <a:r>
              <a:rPr lang="sv-SE" sz="1000" i="1" dirty="0" smtClean="0"/>
              <a:t>Lastbilar och bussar har större svängradie än bilar. Det betyder att de inte kan göra en vänstersväng direkt in</a:t>
            </a:r>
            <a:r>
              <a:rPr lang="pl-PL" sz="1000" i="1" dirty="0" smtClean="0"/>
              <a:t> </a:t>
            </a:r>
            <a:r>
              <a:rPr lang="sv-SE" sz="1000" i="1" dirty="0" smtClean="0"/>
              <a:t>till</a:t>
            </a:r>
            <a:r>
              <a:rPr lang="pl-PL" sz="1000" i="1" dirty="0" smtClean="0"/>
              <a:t> </a:t>
            </a:r>
            <a:r>
              <a:rPr lang="sv-SE" sz="1000" i="1" dirty="0" smtClean="0"/>
              <a:t>kanten i den vänstra körbanan utan först måste köra rakt fram ut i korsningen innan de börjar svänga. Om</a:t>
            </a:r>
            <a:r>
              <a:rPr lang="pl-PL" sz="1000" i="1" dirty="0" smtClean="0"/>
              <a:t> </a:t>
            </a:r>
            <a:r>
              <a:rPr lang="sv-SE" sz="1000" i="1" dirty="0" smtClean="0"/>
              <a:t>du ligger bredvid eller bakom en lastbil eller buss kan det se ut som att den kör rakt fram fast den i stället förbereder sig för att svänga. </a:t>
            </a:r>
            <a:endParaRPr lang="en-GB" sz="1000" i="1" dirty="0"/>
          </a:p>
          <a:p>
            <a:endParaRPr lang="en-GB" sz="1000" dirty="0"/>
          </a:p>
          <a:p>
            <a:r>
              <a:rPr lang="sv-SE" sz="1000" dirty="0"/>
              <a:t>Titta gärna på fordonets blinkrar för att få information om vart lastbilen är på väg. Om de blinkar kommer lastbilen att svänga. Men föraren kan ha glömt att sätta på blinkrarna. Så för att vara på den säkra sidan ska du alltid stanna i korsningar, inte för nära cykelöverfarter (och alltid bakom släpvagnen så som bilden visar). Vänta tills lastbilen (eller bussen) har åkt innan du kör vidare. </a:t>
            </a:r>
            <a:endParaRPr lang="en-GB" sz="10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7</a:t>
            </a:fld>
            <a:endParaRPr lang="sv-SE"/>
          </a:p>
        </p:txBody>
      </p:sp>
    </p:spTree>
    <p:extLst>
      <p:ext uri="{BB962C8B-B14F-4D97-AF65-F5344CB8AC3E}">
        <p14:creationId xmlns:p14="http://schemas.microsoft.com/office/powerpoint/2010/main" val="251480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sv-SE" sz="1100" b="1" dirty="0"/>
              <a:t>Skapa en dialog med hjälp av frågor som:</a:t>
            </a:r>
          </a:p>
          <a:p>
            <a:pPr marL="174708" indent="-174708" defTabSz="465887">
              <a:buFontTx/>
              <a:buChar char="-"/>
              <a:defRPr/>
            </a:pPr>
            <a:r>
              <a:rPr lang="sv-SE" sz="1100" dirty="0"/>
              <a:t>Vet ni var man ska korsa vägen om man promenerar? </a:t>
            </a:r>
          </a:p>
          <a:p>
            <a:pPr marL="174708" indent="-174708" defTabSz="465887">
              <a:buFontTx/>
              <a:buChar char="-"/>
              <a:defRPr/>
            </a:pPr>
            <a:r>
              <a:rPr lang="sv-SE" sz="1100" dirty="0"/>
              <a:t>Vad är det första man ska göra när man kommer till vägen?</a:t>
            </a:r>
          </a:p>
          <a:p>
            <a:pPr defTabSz="465887">
              <a:defRPr/>
            </a:pPr>
            <a:endParaRPr lang="en-GB" sz="1100" b="1" dirty="0"/>
          </a:p>
          <a:p>
            <a:pPr defTabSz="465887">
              <a:defRPr/>
            </a:pPr>
            <a:r>
              <a:rPr lang="sv-SE" sz="1100" b="1" dirty="0"/>
              <a:t>Förklara att:</a:t>
            </a:r>
          </a:p>
          <a:p>
            <a:pPr defTabSz="465887">
              <a:defRPr/>
            </a:pPr>
            <a:r>
              <a:rPr lang="sv-SE" sz="1100" dirty="0"/>
              <a:t>Om du ska korsa en väg ska du alltid göra det på ett övergångsställe.</a:t>
            </a:r>
          </a:p>
          <a:p>
            <a:endParaRPr lang="en-GB" sz="1100" dirty="0"/>
          </a:p>
          <a:p>
            <a:r>
              <a:rPr lang="sv-SE" sz="1100" dirty="0"/>
              <a:t>Innan du korsar vägen måste du </a:t>
            </a:r>
            <a:r>
              <a:rPr lang="sv-SE" sz="1100" b="1" dirty="0"/>
              <a:t>STANNA</a:t>
            </a:r>
            <a:r>
              <a:rPr lang="sv-SE" sz="1100" dirty="0"/>
              <a:t> helt.</a:t>
            </a:r>
            <a:endParaRPr lang="en-GB" sz="1100" dirty="0"/>
          </a:p>
          <a:p>
            <a:endParaRPr lang="en-GB" sz="1100" dirty="0"/>
          </a:p>
          <a:p>
            <a:r>
              <a:rPr lang="sv-SE" sz="1100" dirty="0"/>
              <a:t>Förklara att STANNA är det första magiska ordet att komma ihåg.</a:t>
            </a:r>
          </a:p>
          <a:p>
            <a:pPr defTabSz="465887">
              <a:defRPr/>
            </a:pPr>
            <a:endParaRPr lang="en-GB" dirty="0" smtClean="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8</a:t>
            </a:fld>
            <a:endParaRPr lang="sv-SE"/>
          </a:p>
        </p:txBody>
      </p:sp>
    </p:spTree>
    <p:extLst>
      <p:ext uri="{BB962C8B-B14F-4D97-AF65-F5344CB8AC3E}">
        <p14:creationId xmlns:p14="http://schemas.microsoft.com/office/powerpoint/2010/main" val="89021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sv-SE" sz="1100" b="1" dirty="0"/>
              <a:t>Skapa en dialog med hjälp av frågor som:</a:t>
            </a:r>
          </a:p>
          <a:p>
            <a:pPr marL="174708" indent="-174708" defTabSz="465887">
              <a:buFontTx/>
              <a:buChar char="-"/>
              <a:defRPr/>
            </a:pPr>
            <a:r>
              <a:rPr lang="sv-SE" sz="1100" dirty="0"/>
              <a:t>Vad ska man göra efter att man har stannat? </a:t>
            </a:r>
          </a:p>
          <a:p>
            <a:pPr marL="174708" indent="-174708" defTabSz="465887">
              <a:buFontTx/>
              <a:buChar char="-"/>
              <a:defRPr/>
            </a:pPr>
            <a:r>
              <a:rPr lang="sv-SE" sz="1100" dirty="0"/>
              <a:t>Åt vilket håll tittar du innan du korsar vägen?</a:t>
            </a:r>
          </a:p>
          <a:p>
            <a:endParaRPr lang="en-GB" sz="1100" dirty="0"/>
          </a:p>
          <a:p>
            <a:r>
              <a:rPr lang="sv-SE" sz="1100" b="1" dirty="0"/>
              <a:t>Förklara att:</a:t>
            </a:r>
          </a:p>
          <a:p>
            <a:r>
              <a:rPr lang="sv-SE" sz="1100" dirty="0"/>
              <a:t>Innan man korsar vägen är det viktigt att </a:t>
            </a:r>
            <a:r>
              <a:rPr lang="sv-SE" sz="1100" b="1" dirty="0"/>
              <a:t>TITTA</a:t>
            </a:r>
            <a:r>
              <a:rPr lang="sv-SE" sz="1100" dirty="0"/>
              <a:t> sig noggrant omkring.</a:t>
            </a:r>
            <a:endParaRPr lang="en-GB" sz="1100" dirty="0"/>
          </a:p>
          <a:p>
            <a:endParaRPr lang="en-GB" sz="1100" i="1" dirty="0"/>
          </a:p>
          <a:p>
            <a:r>
              <a:rPr lang="sv-SE" sz="1100" dirty="0"/>
              <a:t>Högertrafik:</a:t>
            </a:r>
            <a:r>
              <a:t/>
            </a:r>
            <a:br/>
            <a:r>
              <a:rPr lang="sv-SE" sz="1100" dirty="0"/>
              <a:t>Först tittar du åt vänster, sedan höger och sedan vänster igen. Kom ihåg att aldrig gå ut i vägen om ett fordon närmar sig.</a:t>
            </a:r>
          </a:p>
          <a:p>
            <a:endParaRPr lang="en-GB" sz="1100" dirty="0"/>
          </a:p>
          <a:p>
            <a:r>
              <a:rPr lang="sv-SE" sz="1100" i="1" dirty="0"/>
              <a:t>Vänstertrafik:</a:t>
            </a:r>
            <a:r>
              <a:t/>
            </a:r>
            <a:br/>
            <a:r>
              <a:rPr lang="sv-SE" sz="1100" i="1" dirty="0"/>
              <a:t>Först tittar du åt höger, sedan vänster och sedan höger igen. Kom ihåg att aldrig gå ut i vägen om ett fordon närmar sig.</a:t>
            </a:r>
          </a:p>
          <a:p>
            <a:endParaRPr lang="en-GB" sz="1100" dirty="0"/>
          </a:p>
          <a:p>
            <a:r>
              <a:rPr lang="sv-SE" sz="1100" dirty="0"/>
              <a:t>Om ett fordon stannar, sök ögonkontakt med föraren.</a:t>
            </a:r>
            <a:endParaRPr lang="en-GB" sz="1100" i="1" dirty="0"/>
          </a:p>
          <a:p>
            <a:endParaRPr lang="en-GB" dirty="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9</a:t>
            </a:fld>
            <a:endParaRPr lang="sv-SE"/>
          </a:p>
        </p:txBody>
      </p:sp>
    </p:spTree>
    <p:extLst>
      <p:ext uri="{BB962C8B-B14F-4D97-AF65-F5344CB8AC3E}">
        <p14:creationId xmlns:p14="http://schemas.microsoft.com/office/powerpoint/2010/main" val="463969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ubrikbi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Subtitle 8"/>
          <p:cNvSpPr>
            <a:spLocks noGrp="1"/>
          </p:cNvSpPr>
          <p:nvPr>
            <p:ph type="subTitle" idx="1"/>
          </p:nvPr>
        </p:nvSpPr>
        <p:spPr>
          <a:xfrm>
            <a:off x="2362200" y="4537528"/>
            <a:ext cx="6515100" cy="514350"/>
          </a:xfrm>
          <a:prstGeom prst="rect">
            <a:avLst/>
          </a:prstGeom>
        </p:spPr>
        <p:txBody>
          <a:bodyPr anchor="ctr"/>
          <a:lstStyle>
            <a:lvl1pPr marL="0" indent="0" algn="l" eaLnBrk="1" latinLnBrk="0" hangingPunct="1">
              <a:buNone/>
              <a:defRPr kumimoji="0" lang="sv-SE"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kumimoji="0" lang="sv-SE" smtClean="0"/>
              <a:t>Klicka här för att ändra format på underrubrik i bakgrunden</a:t>
            </a:r>
            <a:endParaRPr kumimoji="0"/>
          </a:p>
        </p:txBody>
      </p:sp>
      <p:sp>
        <p:nvSpPr>
          <p:cNvPr id="28" name="Date Placeholder 27"/>
          <p:cNvSpPr>
            <a:spLocks noGrp="1"/>
          </p:cNvSpPr>
          <p:nvPr>
            <p:ph type="dt" sz="half" idx="10"/>
          </p:nvPr>
        </p:nvSpPr>
        <p:spPr>
          <a:xfrm>
            <a:off x="76200" y="4551524"/>
            <a:ext cx="2057400" cy="514350"/>
          </a:xfrm>
          <a:prstGeom prst="rect">
            <a:avLst/>
          </a:prstGeom>
        </p:spPr>
        <p:txBody>
          <a:bodyPr>
            <a:noAutofit/>
          </a:bodyPr>
          <a:lstStyle>
            <a:lvl1pPr algn="ctr" eaLnBrk="1" latinLnBrk="0" hangingPunct="1">
              <a:defRPr kumimoji="0" lang="sv-SE" sz="2000">
                <a:solidFill>
                  <a:srgbClr val="FFFFFF"/>
                </a:solidFill>
              </a:defRPr>
            </a:lvl1pPr>
            <a:extLst/>
          </a:lstStyle>
          <a:p>
            <a:pPr algn="ctr"/>
            <a:fld id="{047E157E-8DCB-4F70-A0AF-5EB586A91DD4}" type="datetime1">
              <a:rPr kumimoji="0" lang="sv-SE">
                <a:solidFill>
                  <a:srgbClr val="FFFFFF"/>
                </a:solidFill>
              </a:rPr>
              <a:pPr algn="ctr"/>
              <a:t>2016-06-02</a:t>
            </a:fld>
            <a:endParaRPr kumimoji="0" lang="sv-SE" sz="2000">
              <a:solidFill>
                <a:srgbClr val="FFFFFF"/>
              </a:solidFill>
            </a:endParaRPr>
          </a:p>
        </p:txBody>
      </p:sp>
      <p:sp>
        <p:nvSpPr>
          <p:cNvPr id="29" name="Slide Number Placeholder 28"/>
          <p:cNvSpPr>
            <a:spLocks noGrp="1"/>
          </p:cNvSpPr>
          <p:nvPr>
            <p:ph type="sldNum" sz="quarter" idx="12"/>
          </p:nvPr>
        </p:nvSpPr>
        <p:spPr>
          <a:xfrm>
            <a:off x="8001000" y="171450"/>
            <a:ext cx="838200" cy="285750"/>
          </a:xfrm>
          <a:prstGeom prst="rect">
            <a:avLst/>
          </a:prstGeom>
        </p:spPr>
        <p:txBody>
          <a:bodyPr/>
          <a:lstStyle>
            <a:lvl1pPr eaLnBrk="1" latinLnBrk="0" hangingPunct="1">
              <a:defRPr kumimoji="0" lang="sv-SE">
                <a:solidFill>
                  <a:schemeClr val="tx2"/>
                </a:solidFill>
              </a:defRPr>
            </a:lvl1pPr>
            <a:extLst/>
          </a:lstStyle>
          <a:p>
            <a:fld id="{8F82E0A0-C266-4798-8C8F-B9F91E9DA37E}" type="slidenum">
              <a:rPr kumimoji="0" lang="sv-SE">
                <a:solidFill>
                  <a:schemeClr val="tx2"/>
                </a:solidFill>
              </a:rPr>
              <a:pPr/>
              <a:t>‹#›</a:t>
            </a:fld>
            <a:endParaRPr kumimoji="0" lang="sv-SE">
              <a:solidFill>
                <a:schemeClr val="tx2"/>
              </a:solidFill>
            </a:endParaRPr>
          </a:p>
        </p:txBody>
      </p:sp>
      <p:sp>
        <p:nvSpPr>
          <p:cNvPr id="12" name="Title 11"/>
          <p:cNvSpPr>
            <a:spLocks noGrp="1"/>
          </p:cNvSpPr>
          <p:nvPr>
            <p:ph type="title"/>
          </p:nvPr>
        </p:nvSpPr>
        <p:spPr>
          <a:xfrm>
            <a:off x="2362200" y="2343150"/>
            <a:ext cx="6477000" cy="2038350"/>
          </a:xfrm>
          <a:prstGeom prst="rect">
            <a:avLst/>
          </a:prstGeom>
        </p:spPr>
        <p:txBody>
          <a:bodyPr rtlCol="0" anchor="b"/>
          <a:lstStyle>
            <a:lvl1pPr eaLnBrk="1" latinLnBrk="0" hangingPunct="1">
              <a:defRPr kumimoji="0" lang="sv-SE" cap="all" baseline="0"/>
            </a:lvl1pPr>
            <a:extLst/>
          </a:lstStyle>
          <a:p>
            <a:pPr eaLnBrk="1" latinLnBrk="0" hangingPunct="1"/>
            <a:r>
              <a:rPr kumimoji="0" lang="sv-SE" smtClean="0"/>
              <a:t>Klicka här för att ändra format</a:t>
            </a:r>
            <a:endParaRPr kumimoji="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tart Page">
    <p:spTree>
      <p:nvGrpSpPr>
        <p:cNvPr id="1" name=""/>
        <p:cNvGrpSpPr/>
        <p:nvPr/>
      </p:nvGrpSpPr>
      <p:grpSpPr>
        <a:xfrm>
          <a:off x="0" y="0"/>
          <a:ext cx="0" cy="0"/>
          <a:chOff x="0" y="0"/>
          <a:chExt cx="0" cy="0"/>
        </a:xfrm>
      </p:grpSpPr>
      <p:pic>
        <p:nvPicPr>
          <p:cNvPr id="2" name="Bildobjekt 1" descr="Logo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79625" y="375507"/>
            <a:ext cx="6784753" cy="3816424"/>
          </a:xfrm>
          <a:prstGeom prst="rect">
            <a:avLst/>
          </a:prstGeom>
        </p:spPr>
      </p:pic>
      <p:pic>
        <p:nvPicPr>
          <p:cNvPr id="4" name="Bildobjekt 3" descr="Volvo logo blac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2360" y="4731990"/>
            <a:ext cx="1080120" cy="144737"/>
          </a:xfrm>
          <a:prstGeom prst="rect">
            <a:avLst/>
          </a:prstGeom>
        </p:spPr>
      </p:pic>
    </p:spTree>
    <p:extLst>
      <p:ext uri="{BB962C8B-B14F-4D97-AF65-F5344CB8AC3E}">
        <p14:creationId xmlns:p14="http://schemas.microsoft.com/office/powerpoint/2010/main" val="387784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2016-06-02</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extLst>
      <p:ext uri="{BB962C8B-B14F-4D97-AF65-F5344CB8AC3E}">
        <p14:creationId xmlns:p14="http://schemas.microsoft.com/office/powerpoint/2010/main" val="1099634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0_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2016-06-02</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extLst>
      <p:ext uri="{BB962C8B-B14F-4D97-AF65-F5344CB8AC3E}">
        <p14:creationId xmlns:p14="http://schemas.microsoft.com/office/powerpoint/2010/main" val="38354848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2016-06-02</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a:prstGeom prst="rect">
            <a:avLst/>
          </a:prstGeom>
        </p:spPr>
        <p:txBody>
          <a:bodyPr anchor="t"/>
          <a:lstStyle>
            <a:lvl1pPr eaLnBrk="1" latinLnBrk="0" hangingPunct="1">
              <a:buNone/>
              <a:defRPr kumimoji="0" lang="sv-SE" sz="2800">
                <a:solidFill>
                  <a:schemeClr val="tx2"/>
                </a:solidFill>
              </a:defRPr>
            </a:lvl1pPr>
            <a:lvl2pPr eaLnBrk="1" latinLnBrk="0" hangingPunct="1">
              <a:buNone/>
              <a:defRPr kumimoji="0" lang="sv-SE" sz="1800">
                <a:solidFill>
                  <a:schemeClr val="tx1">
                    <a:tint val="75000"/>
                  </a:schemeClr>
                </a:solidFill>
              </a:defRPr>
            </a:lvl2pPr>
            <a:lvl3pPr eaLnBrk="1" latinLnBrk="0" hangingPunct="1">
              <a:buNone/>
              <a:defRPr kumimoji="0" lang="sv-SE" sz="1600">
                <a:solidFill>
                  <a:schemeClr val="tx1">
                    <a:tint val="75000"/>
                  </a:schemeClr>
                </a:solidFill>
              </a:defRPr>
            </a:lvl3pPr>
            <a:lvl4pPr eaLnBrk="1" latinLnBrk="0" hangingPunct="1">
              <a:buNone/>
              <a:defRPr kumimoji="0" lang="sv-SE" sz="1400">
                <a:solidFill>
                  <a:schemeClr val="tx1">
                    <a:tint val="75000"/>
                  </a:schemeClr>
                </a:solidFill>
              </a:defRPr>
            </a:lvl4pPr>
            <a:lvl5pPr eaLnBrk="1" latinLnBrk="0" hangingPunct="1">
              <a:buNone/>
              <a:defRPr kumimoji="0" lang="sv-SE" sz="1400">
                <a:solidFill>
                  <a:schemeClr val="tx1">
                    <a:tint val="75000"/>
                  </a:schemeClr>
                </a:solidFill>
              </a:defRPr>
            </a:lvl5pPr>
            <a:extLst/>
          </a:lstStyle>
          <a:p>
            <a:pPr lvl="0" eaLnBrk="1" latinLnBrk="0" hangingPunct="1"/>
            <a:r>
              <a:rPr kumimoji="0" lang="sv-SE" smtClean="0"/>
              <a:t>Klicka här för att ändra format på bakgrundstexten</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2" name="Title 1"/>
          <p:cNvSpPr>
            <a:spLocks noGrp="1"/>
          </p:cNvSpPr>
          <p:nvPr>
            <p:ph type="title" hasCustomPrompt="1"/>
          </p:nvPr>
        </p:nvSpPr>
        <p:spPr>
          <a:xfrm>
            <a:off x="1371600" y="1200150"/>
            <a:ext cx="7620000" cy="742950"/>
          </a:xfrm>
          <a:prstGeom prst="rect">
            <a:avLst/>
          </a:prstGeom>
        </p:spPr>
        <p:txBody>
          <a:bodyPr/>
          <a:lstStyle>
            <a:lvl1pPr algn="l" eaLnBrk="1" latinLnBrk="0" hangingPunct="1">
              <a:buNone/>
              <a:defRPr kumimoji="0" lang="sv-SE" sz="4400" b="0" cap="none">
                <a:solidFill>
                  <a:srgbClr val="FFFFFF"/>
                </a:solidFill>
              </a:defRPr>
            </a:lvl1pPr>
            <a:extLst/>
          </a:lstStyle>
          <a:p>
            <a:r>
              <a:rPr kumimoji="0" lang="sv-SE"/>
              <a:t>Klicka för att ändra formatet för bakgrundsrubriken</a:t>
            </a:r>
          </a:p>
        </p:txBody>
      </p:sp>
      <p:sp>
        <p:nvSpPr>
          <p:cNvPr id="12" name="Date Placeholder 11"/>
          <p:cNvSpPr>
            <a:spLocks noGrp="1"/>
          </p:cNvSpPr>
          <p:nvPr>
            <p:ph type="dt" sz="half" idx="10"/>
          </p:nvPr>
        </p:nvSpPr>
        <p:spPr>
          <a:xfrm>
            <a:off x="6096000" y="4686300"/>
            <a:ext cx="2667000" cy="273844"/>
          </a:xfrm>
          <a:prstGeom prst="rect">
            <a:avLst/>
          </a:prstGeom>
        </p:spPr>
        <p:txBody>
          <a:bodyPr/>
          <a:lstStyle>
            <a:extLst/>
          </a:lstStyle>
          <a:p>
            <a:fld id="{6FCF9F07-3BC7-4570-B054-79111B0A380C}" type="datetime1">
              <a:rPr kumimoji="0" lang="sv-SE"/>
              <a:pPr/>
              <a:t>2016-06-02</a:t>
            </a:fld>
            <a:endParaRPr kumimoji="0" lang="sv-SE"/>
          </a:p>
        </p:txBody>
      </p:sp>
      <p:sp>
        <p:nvSpPr>
          <p:cNvPr id="13" name="Slide Number Placeholder 12"/>
          <p:cNvSpPr>
            <a:spLocks noGrp="1"/>
          </p:cNvSpPr>
          <p:nvPr>
            <p:ph type="sldNum" sz="quarter" idx="11"/>
          </p:nvPr>
        </p:nvSpPr>
        <p:spPr>
          <a:xfrm>
            <a:off x="0" y="1314450"/>
            <a:ext cx="1295400" cy="526257"/>
          </a:xfrm>
          <a:prstGeom prst="rect">
            <a:avLst/>
          </a:prstGeom>
        </p:spPr>
        <p:txBody>
          <a:bodyPr>
            <a:noAutofit/>
          </a:bodyPr>
          <a:lstStyle>
            <a:lvl1pPr eaLnBrk="1" latinLnBrk="0" hangingPunct="1">
              <a:defRPr kumimoji="0" lang="sv-SE" sz="2400">
                <a:solidFill>
                  <a:srgbClr val="FFFFFF"/>
                </a:solidFill>
              </a:defRPr>
            </a:lvl1pPr>
            <a:extLst/>
          </a:lstStyle>
          <a:p>
            <a:pPr algn="ctr"/>
            <a:fld id="{8F82E0A0-C266-4798-8C8F-B9F91E9DA37E}" type="slidenum">
              <a:rPr kumimoji="0" lang="sv-SE" sz="2400" b="1">
                <a:solidFill>
                  <a:srgbClr val="FFFFFF"/>
                </a:solidFill>
              </a:rPr>
              <a:pPr algn="ctr"/>
              <a:t>‹#›</a:t>
            </a:fld>
            <a:endParaRPr kumimoji="0" lang="sv-SE" sz="2400">
              <a:solidFill>
                <a:srgbClr val="FFFFFF"/>
              </a:solidFill>
            </a:endParaRPr>
          </a:p>
        </p:txBody>
      </p:sp>
      <p:sp>
        <p:nvSpPr>
          <p:cNvPr id="14" name="Footer Placeholder 13"/>
          <p:cNvSpPr>
            <a:spLocks noGrp="1"/>
          </p:cNvSpPr>
          <p:nvPr>
            <p:ph type="ftr" sz="quarter" idx="12"/>
          </p:nvPr>
        </p:nvSpPr>
        <p:spPr>
          <a:xfrm>
            <a:off x="609601" y="4686155"/>
            <a:ext cx="5421083" cy="273844"/>
          </a:xfrm>
          <a:prstGeom prst="rect">
            <a:avLst/>
          </a:prstGeom>
        </p:spPr>
        <p:txBody>
          <a:bodyPr/>
          <a:lstStyle>
            <a:extLst/>
          </a:lstStyle>
          <a:p>
            <a:endParaRPr kumimoji="0" lang="sv-S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9" name="Content Placeholder 8"/>
          <p:cNvSpPr>
            <a:spLocks noGrp="1"/>
          </p:cNvSpPr>
          <p:nvPr>
            <p:ph sz="quarter" idx="13"/>
          </p:nvPr>
        </p:nvSpPr>
        <p:spPr>
          <a:xfrm>
            <a:off x="609600" y="1352551"/>
            <a:ext cx="3886200" cy="3268624"/>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1" name="Content Placeholder 10"/>
          <p:cNvSpPr>
            <a:spLocks noGrp="1"/>
          </p:cNvSpPr>
          <p:nvPr>
            <p:ph sz="quarter" idx="14"/>
          </p:nvPr>
        </p:nvSpPr>
        <p:spPr>
          <a:xfrm>
            <a:off x="4844901" y="1352549"/>
            <a:ext cx="3886200" cy="3268625"/>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8" name="Date Placeholder 7"/>
          <p:cNvSpPr>
            <a:spLocks noGrp="1"/>
          </p:cNvSpPr>
          <p:nvPr>
            <p:ph type="dt" sz="half" idx="15"/>
          </p:nvPr>
        </p:nvSpPr>
        <p:spPr>
          <a:xfrm>
            <a:off x="6096000" y="4686300"/>
            <a:ext cx="2667000" cy="273844"/>
          </a:xfrm>
          <a:prstGeom prst="rect">
            <a:avLst/>
          </a:prstGeom>
        </p:spPr>
        <p:txBody>
          <a:bodyPr rtlCol="0"/>
          <a:lstStyle>
            <a:extLst/>
          </a:lstStyle>
          <a:p>
            <a:fld id="{E4606EA6-EFEA-4C30-9264-4F9291A5780D}" type="datetime1">
              <a:rPr kumimoji="0" lang="sv-SE"/>
              <a:pPr/>
              <a:t>2016-06-02</a:t>
            </a:fld>
            <a:endParaRPr kumimoji="0" lang="sv-SE"/>
          </a:p>
        </p:txBody>
      </p:sp>
      <p:sp>
        <p:nvSpPr>
          <p:cNvPr id="10" name="Slide Number Placeholder 9"/>
          <p:cNvSpPr>
            <a:spLocks noGrp="1"/>
          </p:cNvSpPr>
          <p:nvPr>
            <p:ph type="sldNum" sz="quarter" idx="16"/>
          </p:nvPr>
        </p:nvSpPr>
        <p:spPr>
          <a:xfrm>
            <a:off x="0" y="1123507"/>
            <a:ext cx="533400" cy="183357"/>
          </a:xfrm>
          <a:prstGeom prst="rect">
            <a:avLst/>
          </a:prstGeom>
        </p:spPr>
        <p:txBody>
          <a:bodyPr rtlCol="0"/>
          <a:lstStyle>
            <a:extLst/>
          </a:lstStyle>
          <a:p>
            <a:pPr algn="ctr"/>
            <a:fld id="{8F82E0A0-C266-4798-8C8F-B9F91E9DA37E}" type="slidenum">
              <a:rPr kumimoji="0" lang="sv-SE" sz="1400" b="1">
                <a:solidFill>
                  <a:srgbClr val="FFFFFF"/>
                </a:solidFill>
              </a:rPr>
              <a:pPr algn="ctr"/>
              <a:t>‹#›</a:t>
            </a:fld>
            <a:endParaRPr kumimoji="0" lang="sv-SE"/>
          </a:p>
        </p:txBody>
      </p:sp>
      <p:sp>
        <p:nvSpPr>
          <p:cNvPr id="12" name="Footer Placeholder 11"/>
          <p:cNvSpPr>
            <a:spLocks noGrp="1"/>
          </p:cNvSpPr>
          <p:nvPr>
            <p:ph type="ftr" sz="quarter" idx="17"/>
          </p:nvPr>
        </p:nvSpPr>
        <p:spPr>
          <a:xfrm>
            <a:off x="609601" y="4686155"/>
            <a:ext cx="5421083" cy="273844"/>
          </a:xfrm>
          <a:prstGeom prst="rect">
            <a:avLst/>
          </a:prstGeom>
        </p:spPr>
        <p:txBody>
          <a:bodyPr rtlCol="0"/>
          <a:lstStyle>
            <a:extLst/>
          </a:lstStyle>
          <a:p>
            <a:endParaRPr kumimoji="0" lang="sv-S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a:prstGeom prst="rect">
            <a:avLst/>
          </a:prstGeom>
        </p:spPr>
        <p:txBody>
          <a:bodyPr anchor="b"/>
          <a:lstStyle>
            <a:lvl1pPr eaLnBrk="1" latinLnBrk="0" hangingPunct="1">
              <a:defRPr kumimoji="0" lang="sv-SE"/>
            </a:lvl1pPr>
            <a:extLst/>
          </a:lstStyle>
          <a:p>
            <a:pPr eaLnBrk="1" latinLnBrk="0" hangingPunct="1"/>
            <a:r>
              <a:rPr kumimoji="0" lang="sv-SE" smtClean="0"/>
              <a:t>Klicka här för att ändra format</a:t>
            </a:r>
            <a:endParaRPr kumimoji="0"/>
          </a:p>
        </p:txBody>
      </p:sp>
      <p:sp>
        <p:nvSpPr>
          <p:cNvPr id="11" name="Content Placeholder 10"/>
          <p:cNvSpPr>
            <a:spLocks noGrp="1"/>
          </p:cNvSpPr>
          <p:nvPr>
            <p:ph sz="quarter" idx="13"/>
          </p:nvPr>
        </p:nvSpPr>
        <p:spPr>
          <a:xfrm>
            <a:off x="609600" y="1919818"/>
            <a:ext cx="3886200" cy="26289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3" name="Content Placeholder 12"/>
          <p:cNvSpPr>
            <a:spLocks noGrp="1"/>
          </p:cNvSpPr>
          <p:nvPr>
            <p:ph sz="quarter" idx="14"/>
          </p:nvPr>
        </p:nvSpPr>
        <p:spPr>
          <a:xfrm>
            <a:off x="4800600" y="1919818"/>
            <a:ext cx="3886200" cy="26289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0" name="Date Placeholder 9"/>
          <p:cNvSpPr>
            <a:spLocks noGrp="1"/>
          </p:cNvSpPr>
          <p:nvPr>
            <p:ph type="dt" sz="half" idx="15"/>
          </p:nvPr>
        </p:nvSpPr>
        <p:spPr>
          <a:xfrm>
            <a:off x="6096000" y="4686300"/>
            <a:ext cx="2667000" cy="273844"/>
          </a:xfrm>
          <a:prstGeom prst="rect">
            <a:avLst/>
          </a:prstGeom>
        </p:spPr>
        <p:txBody>
          <a:bodyPr rtlCol="0"/>
          <a:lstStyle>
            <a:extLst/>
          </a:lstStyle>
          <a:p>
            <a:fld id="{E4606EA6-EFEA-4C30-9264-4F9291A5780D}" type="datetime1">
              <a:rPr kumimoji="0" lang="sv-SE"/>
              <a:pPr/>
              <a:t>2016-06-02</a:t>
            </a:fld>
            <a:endParaRPr kumimoji="0" lang="sv-SE"/>
          </a:p>
        </p:txBody>
      </p:sp>
      <p:sp>
        <p:nvSpPr>
          <p:cNvPr id="12" name="Slide Number Placeholder 11"/>
          <p:cNvSpPr>
            <a:spLocks noGrp="1"/>
          </p:cNvSpPr>
          <p:nvPr>
            <p:ph type="sldNum" sz="quarter" idx="16"/>
          </p:nvPr>
        </p:nvSpPr>
        <p:spPr>
          <a:xfrm>
            <a:off x="0" y="1123507"/>
            <a:ext cx="533400" cy="183357"/>
          </a:xfrm>
          <a:prstGeom prst="rect">
            <a:avLst/>
          </a:prstGeom>
        </p:spPr>
        <p:txBody>
          <a:bodyPr rtlCol="0"/>
          <a:lstStyle>
            <a:extLst/>
          </a:lstStyle>
          <a:p>
            <a:pPr algn="ctr"/>
            <a:fld id="{8F82E0A0-C266-4798-8C8F-B9F91E9DA37E}" type="slidenum">
              <a:rPr kumimoji="0" lang="sv-SE" sz="1400" b="1">
                <a:solidFill>
                  <a:srgbClr val="FFFFFF"/>
                </a:solidFill>
              </a:rPr>
              <a:pPr algn="ctr"/>
              <a:t>‹#›</a:t>
            </a:fld>
            <a:endParaRPr kumimoji="0" lang="sv-SE"/>
          </a:p>
        </p:txBody>
      </p:sp>
      <p:sp>
        <p:nvSpPr>
          <p:cNvPr id="14" name="Footer Placeholder 13"/>
          <p:cNvSpPr>
            <a:spLocks noGrp="1"/>
          </p:cNvSpPr>
          <p:nvPr>
            <p:ph type="ftr" sz="quarter" idx="17"/>
          </p:nvPr>
        </p:nvSpPr>
        <p:spPr>
          <a:xfrm>
            <a:off x="609601" y="4686155"/>
            <a:ext cx="5421083" cy="273844"/>
          </a:xfrm>
          <a:prstGeom prst="rect">
            <a:avLst/>
          </a:prstGeom>
        </p:spPr>
        <p:txBody>
          <a:bodyPr rtlCol="0"/>
          <a:lstStyle>
            <a:extLst/>
          </a:lstStyle>
          <a:p>
            <a:endParaRPr kumimoji="0" lang="sv-SE"/>
          </a:p>
        </p:txBody>
      </p:sp>
      <p:sp>
        <p:nvSpPr>
          <p:cNvPr id="16" name="Text Placeholder 15"/>
          <p:cNvSpPr>
            <a:spLocks noGrp="1"/>
          </p:cNvSpPr>
          <p:nvPr>
            <p:ph type="body" sz="quarter" idx="18"/>
          </p:nvPr>
        </p:nvSpPr>
        <p:spPr>
          <a:xfrm>
            <a:off x="609600" y="1362287"/>
            <a:ext cx="3886200" cy="530352"/>
          </a:xfrm>
          <a:prstGeom prst="rect">
            <a:avLst/>
          </a:prstGeom>
          <a:solidFill>
            <a:schemeClr val="accent2"/>
          </a:solidFill>
        </p:spPr>
        <p:txBody>
          <a:bodyPr rtlCol="0" anchor="ctr"/>
          <a:lstStyle>
            <a:lvl1pPr eaLnBrk="1" latinLnBrk="0" hangingPunct="1">
              <a:buFontTx/>
              <a:buNone/>
              <a:defRPr kumimoji="0" lang="sv-SE" sz="2000" b="1">
                <a:solidFill>
                  <a:srgbClr val="FFFFFF"/>
                </a:solidFill>
              </a:defRPr>
            </a:lvl1pPr>
            <a:extLst/>
          </a:lstStyle>
          <a:p>
            <a:pPr lvl="0" eaLnBrk="1" latinLnBrk="0" hangingPunct="1"/>
            <a:r>
              <a:rPr kumimoji="0" lang="sv-SE" smtClean="0"/>
              <a:t>Klicka här för att ändra format på bakgrundstexten</a:t>
            </a:r>
          </a:p>
        </p:txBody>
      </p:sp>
      <p:sp>
        <p:nvSpPr>
          <p:cNvPr id="15" name="Text Placeholder 14"/>
          <p:cNvSpPr>
            <a:spLocks noGrp="1"/>
          </p:cNvSpPr>
          <p:nvPr>
            <p:ph type="body" sz="quarter" idx="19"/>
          </p:nvPr>
        </p:nvSpPr>
        <p:spPr>
          <a:xfrm>
            <a:off x="4800600" y="1362287"/>
            <a:ext cx="3886200" cy="530352"/>
          </a:xfrm>
          <a:prstGeom prst="rect">
            <a:avLst/>
          </a:prstGeom>
          <a:solidFill>
            <a:schemeClr val="accent4"/>
          </a:solidFill>
        </p:spPr>
        <p:txBody>
          <a:bodyPr rtlCol="0" anchor="ctr"/>
          <a:lstStyle>
            <a:lvl1pPr eaLnBrk="1" latinLnBrk="0" hangingPunct="1">
              <a:buFontTx/>
              <a:buNone/>
              <a:defRPr kumimoji="0" lang="sv-SE" sz="2000" b="1">
                <a:solidFill>
                  <a:srgbClr val="FFFFFF"/>
                </a:solidFill>
              </a:defRPr>
            </a:lvl1pPr>
            <a:extLst/>
          </a:lstStyle>
          <a:p>
            <a:pPr lvl="0" eaLnBrk="1" latinLnBrk="0" hangingPunct="1"/>
            <a:r>
              <a:rPr kumimoji="0" lang="sv-SE" smtClean="0"/>
              <a:t>Klicka här för att ändra format på bakgrundstexten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6DFADB5D-B7A0-47E3-AD2D-B1A6F8614213}" type="datetime1">
              <a:rPr kumimoji="0" lang="sv-SE"/>
              <a:pPr/>
              <a:t>2016-06-02</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lvl1pPr eaLnBrk="1" latinLnBrk="0" hangingPunct="1">
              <a:defRPr kumimoji="0" lang="sv-SE">
                <a:solidFill>
                  <a:srgbClr val="FFFFFF"/>
                </a:solidFill>
              </a:defRPr>
            </a:lvl1pPr>
            <a:extLst/>
          </a:lstStyle>
          <a:p>
            <a:fld id="{A3F7CB7D-F184-43C7-B6FD-03D728E1BBFF}" type="slidenum">
              <a:rPr kumimoji="0" lang="sv-SE">
                <a:solidFill>
                  <a:srgbClr val="FFFFFF"/>
                </a:solidFill>
              </a:rPr>
              <a:pPr/>
              <a:t>‹#›</a:t>
            </a:fld>
            <a:endParaRPr kumimoji="0" lang="sv-SE">
              <a:solidFill>
                <a:srgbClr val="FFFFFF"/>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4686300"/>
            <a:ext cx="2667000" cy="273844"/>
          </a:xfrm>
          <a:prstGeom prst="rect">
            <a:avLst/>
          </a:prstGeom>
        </p:spPr>
        <p:txBody>
          <a:bodyPr/>
          <a:lstStyle>
            <a:extLst/>
          </a:lstStyle>
          <a:p>
            <a:fld id="{72968126-03FC-49C0-B9B8-2B561CCC3D90}" type="datetime1">
              <a:rPr kumimoji="0" lang="sv-SE"/>
              <a:pPr/>
              <a:t>2016-06-02</a:t>
            </a:fld>
            <a:endParaRPr kumimoji="0" lang="sv-SE"/>
          </a:p>
        </p:txBody>
      </p:sp>
      <p:sp>
        <p:nvSpPr>
          <p:cNvPr id="3" name="Footer Placeholder 2"/>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4" name="Slide Number Placeholder 3"/>
          <p:cNvSpPr>
            <a:spLocks noGrp="1"/>
          </p:cNvSpPr>
          <p:nvPr>
            <p:ph type="sldNum" sz="quarter" idx="12"/>
          </p:nvPr>
        </p:nvSpPr>
        <p:spPr>
          <a:xfrm>
            <a:off x="0" y="4686300"/>
            <a:ext cx="533400" cy="285750"/>
          </a:xfrm>
          <a:prstGeom prst="rect">
            <a:avLst/>
          </a:prstGeom>
        </p:spPr>
        <p:txBody>
          <a:bodyPr/>
          <a:lstStyle>
            <a:lvl1pPr eaLnBrk="1" latinLnBrk="0" hangingPunct="1">
              <a:defRPr kumimoji="0" lang="sv-SE">
                <a:solidFill>
                  <a:schemeClr val="tx2"/>
                </a:solidFill>
              </a:defRPr>
            </a:lvl1pPr>
            <a:extLst/>
          </a:lstStyle>
          <a:p>
            <a:fld id="{A3F7CB7D-F184-43C7-B6FD-03D728E1BBFF}" type="slidenum">
              <a:rPr kumimoji="0" lang="sv-SE">
                <a:solidFill>
                  <a:schemeClr val="tx2"/>
                </a:solidFill>
              </a:rPr>
              <a:pPr/>
              <a:t>‹#›</a:t>
            </a:fld>
            <a:endParaRPr kumimoji="0" lang="sv-SE">
              <a:solidFill>
                <a:schemeClr val="tx2"/>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nchor="b"/>
          <a:lstStyle>
            <a:lvl1pPr algn="l" eaLnBrk="1" latinLnBrk="0" hangingPunct="1">
              <a:buNone/>
              <a:defRPr kumimoji="0" lang="sv-SE" sz="4200" b="0"/>
            </a:lvl1pPr>
            <a:extLst/>
          </a:lstStyle>
          <a:p>
            <a:pPr eaLnBrk="1" latinLnBrk="0" hangingPunct="1"/>
            <a:r>
              <a:rPr kumimoji="0" lang="sv-SE" smtClean="0"/>
              <a:t>Klicka här för att ändra format</a:t>
            </a:r>
            <a:endParaRPr kumimoji="0"/>
          </a:p>
        </p:txBody>
      </p:sp>
      <p:sp>
        <p:nvSpPr>
          <p:cNvPr id="5" name="Date Placeholder 4"/>
          <p:cNvSpPr>
            <a:spLocks noGrp="1"/>
          </p:cNvSpPr>
          <p:nvPr>
            <p:ph type="dt" sz="half" idx="10"/>
          </p:nvPr>
        </p:nvSpPr>
        <p:spPr>
          <a:xfrm>
            <a:off x="6096000" y="4686300"/>
            <a:ext cx="2667000" cy="273844"/>
          </a:xfrm>
          <a:prstGeom prst="rect">
            <a:avLst/>
          </a:prstGeom>
        </p:spPr>
        <p:txBody>
          <a:bodyPr/>
          <a:lstStyle>
            <a:extLst/>
          </a:lstStyle>
          <a:p>
            <a:fld id="{F49A8198-4617-485E-9585-4840B69DBBA6}" type="datetime1">
              <a:rPr kumimoji="0" lang="sv-SE"/>
              <a:pPr/>
              <a:t>2016-06-02</a:t>
            </a:fld>
            <a:endParaRPr kumimoji="0" lang="sv-SE"/>
          </a:p>
        </p:txBody>
      </p:sp>
      <p:sp>
        <p:nvSpPr>
          <p:cNvPr id="6" name="Footer Placeholder 5"/>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7" name="Slide Number Placeholder 6"/>
          <p:cNvSpPr>
            <a:spLocks noGrp="1"/>
          </p:cNvSpPr>
          <p:nvPr>
            <p:ph type="sldNum" sz="quarter" idx="12"/>
          </p:nvPr>
        </p:nvSpPr>
        <p:spPr>
          <a:xfrm>
            <a:off x="0" y="1123507"/>
            <a:ext cx="533400" cy="183357"/>
          </a:xfrm>
          <a:prstGeom prst="rect">
            <a:avLst/>
          </a:prstGeom>
        </p:spPr>
        <p:txBody>
          <a:bodyPr/>
          <a:lstStyle>
            <a:lvl1pPr eaLnBrk="1" latinLnBrk="0" hangingPunct="1">
              <a:defRPr kumimoji="0" lang="sv-SE">
                <a:solidFill>
                  <a:srgbClr val="FFFFFF"/>
                </a:solidFill>
              </a:defRPr>
            </a:lvl1pPr>
            <a:extLst/>
          </a:lstStyle>
          <a:p>
            <a:fld id="{A3F7CB7D-F184-43C7-B6FD-03D728E1BBFF}" type="slidenum">
              <a:rPr kumimoji="0" lang="sv-SE">
                <a:solidFill>
                  <a:srgbClr val="FFFFFF"/>
                </a:solidFill>
              </a:rPr>
              <a:pPr/>
              <a:t>‹#›</a:t>
            </a:fld>
            <a:endParaRPr kumimoji="0" lang="sv-SE">
              <a:solidFill>
                <a:srgbClr val="FFFFFF"/>
              </a:solidFill>
            </a:endParaRPr>
          </a:p>
        </p:txBody>
      </p:sp>
      <p:sp>
        <p:nvSpPr>
          <p:cNvPr id="3" name="Text Placeholder 2"/>
          <p:cNvSpPr>
            <a:spLocks noGrp="1"/>
          </p:cNvSpPr>
          <p:nvPr>
            <p:ph type="body" idx="1"/>
          </p:nvPr>
        </p:nvSpPr>
        <p:spPr>
          <a:xfrm>
            <a:off x="609600" y="1428750"/>
            <a:ext cx="1600200" cy="31242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sv-SE" sz="1800"/>
            </a:lvl1pPr>
            <a:lvl2pPr eaLnBrk="1" latinLnBrk="0" hangingPunct="1">
              <a:buNone/>
              <a:defRPr kumimoji="0" lang="sv-SE" sz="1200"/>
            </a:lvl2pPr>
            <a:lvl3pPr eaLnBrk="1" latinLnBrk="0" hangingPunct="1">
              <a:buNone/>
              <a:defRPr kumimoji="0" lang="sv-SE" sz="1000"/>
            </a:lvl3pPr>
            <a:lvl4pPr eaLnBrk="1" latinLnBrk="0" hangingPunct="1">
              <a:buNone/>
              <a:defRPr kumimoji="0" lang="sv-SE" sz="900"/>
            </a:lvl4pPr>
            <a:lvl5pPr eaLnBrk="1" latinLnBrk="0" hangingPunct="1">
              <a:buNone/>
              <a:defRPr kumimoji="0" lang="sv-SE" sz="900"/>
            </a:lvl5pPr>
            <a:extLst/>
          </a:lstStyle>
          <a:p>
            <a:pPr lvl="0" eaLnBrk="1" latinLnBrk="0" hangingPunct="1"/>
            <a:r>
              <a:rPr kumimoji="0" lang="sv-SE" smtClean="0"/>
              <a:t>Klicka här för att ändra format på bakgrundstexten</a:t>
            </a:r>
          </a:p>
        </p:txBody>
      </p:sp>
      <p:sp>
        <p:nvSpPr>
          <p:cNvPr id="9" name="Content Placeholder 8"/>
          <p:cNvSpPr>
            <a:spLocks noGrp="1"/>
          </p:cNvSpPr>
          <p:nvPr>
            <p:ph sz="quarter" idx="13"/>
          </p:nvPr>
        </p:nvSpPr>
        <p:spPr>
          <a:xfrm>
            <a:off x="2362200" y="1428750"/>
            <a:ext cx="6400800" cy="32004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prstGeom prst="rect">
            <a:avLst/>
          </a:prstGeom>
          <a:solidFill>
            <a:schemeClr val="tx2">
              <a:shade val="50000"/>
            </a:schemeClr>
          </a:solidFill>
          <a:ln>
            <a:noFill/>
          </a:ln>
        </p:spPr>
        <p:txBody>
          <a:bodyPr/>
          <a:lstStyle>
            <a:lvl1pPr eaLnBrk="1" latinLnBrk="0" hangingPunct="1">
              <a:buNone/>
              <a:defRPr kumimoji="0" lang="sv-SE" sz="3200"/>
            </a:lvl1pPr>
            <a:extLst/>
          </a:lstStyle>
          <a:p>
            <a:r>
              <a:rPr kumimoji="0" lang="sv-SE" smtClean="0"/>
              <a:t>Dra bilden till platshållaren eller klicka på ikonen för att lägga till den</a:t>
            </a:r>
            <a:endParaRPr kumimoji="0" lang="sv-SE"/>
          </a:p>
        </p:txBody>
      </p:sp>
      <p:sp>
        <p:nvSpPr>
          <p:cNvPr id="4" name="Text Placeholder 3"/>
          <p:cNvSpPr>
            <a:spLocks noGrp="1"/>
          </p:cNvSpPr>
          <p:nvPr>
            <p:ph type="body" sz="half" idx="2"/>
          </p:nvPr>
        </p:nvSpPr>
        <p:spPr>
          <a:xfrm>
            <a:off x="1600200" y="4114800"/>
            <a:ext cx="7315200" cy="514350"/>
          </a:xfrm>
          <a:prstGeom prst="rect">
            <a:avLst/>
          </a:prstGeom>
        </p:spPr>
        <p:txBody>
          <a:bodyPr/>
          <a:lstStyle>
            <a:lvl1pPr marL="0" indent="0" eaLnBrk="1" latinLnBrk="0" hangingPunct="1">
              <a:buFontTx/>
              <a:buNone/>
              <a:defRPr kumimoji="0" lang="sv-SE" sz="1700"/>
            </a:lvl1pPr>
            <a:lvl2pPr eaLnBrk="1" latinLnBrk="0" hangingPunct="1">
              <a:buFontTx/>
              <a:buNone/>
              <a:defRPr kumimoji="0" lang="sv-SE" sz="1200"/>
            </a:lvl2pPr>
            <a:lvl3pPr eaLnBrk="1" latinLnBrk="0" hangingPunct="1">
              <a:buFontTx/>
              <a:buNone/>
              <a:defRPr kumimoji="0" lang="sv-SE" sz="1000"/>
            </a:lvl3pPr>
            <a:lvl4pPr eaLnBrk="1" latinLnBrk="0" hangingPunct="1">
              <a:buFontTx/>
              <a:buNone/>
              <a:defRPr kumimoji="0" lang="sv-SE" sz="900"/>
            </a:lvl4pPr>
            <a:lvl5pPr eaLnBrk="1" latinLnBrk="0" hangingPunct="1">
              <a:buFontTx/>
              <a:buNone/>
              <a:defRPr kumimoji="0" lang="sv-SE" sz="900"/>
            </a:lvl5pPr>
            <a:extLst/>
          </a:lstStyle>
          <a:p>
            <a:pPr lvl="0" eaLnBrk="1" latinLnBrk="0" hangingPunct="1"/>
            <a:r>
              <a:rPr kumimoji="0" lang="sv-SE" smtClean="0"/>
              <a:t>Klicka här för att ändra format på bakgrundstexten</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2" name="Title 1"/>
          <p:cNvSpPr>
            <a:spLocks noGrp="1"/>
          </p:cNvSpPr>
          <p:nvPr>
            <p:ph type="title"/>
          </p:nvPr>
        </p:nvSpPr>
        <p:spPr>
          <a:xfrm>
            <a:off x="1600200" y="3543300"/>
            <a:ext cx="7315200" cy="457200"/>
          </a:xfrm>
          <a:prstGeom prst="rect">
            <a:avLst/>
          </a:prstGeom>
        </p:spPr>
        <p:txBody>
          <a:bodyPr anchor="ctr"/>
          <a:lstStyle>
            <a:lvl1pPr algn="l" eaLnBrk="1" latinLnBrk="0" hangingPunct="1">
              <a:buNone/>
              <a:defRPr kumimoji="0" lang="sv-SE" sz="2800" b="0">
                <a:solidFill>
                  <a:srgbClr val="FFFFFF"/>
                </a:solidFill>
              </a:defRPr>
            </a:lvl1pPr>
            <a:extLst/>
          </a:lstStyle>
          <a:p>
            <a:pPr eaLnBrk="1" latinLnBrk="0" hangingPunct="1"/>
            <a:r>
              <a:rPr kumimoji="0" lang="sv-SE" smtClean="0"/>
              <a:t>Klicka här för att ändra format</a:t>
            </a:r>
            <a:endParaRPr kumimoji="0"/>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2" name="Date Placeholder 11"/>
          <p:cNvSpPr>
            <a:spLocks noGrp="1"/>
          </p:cNvSpPr>
          <p:nvPr>
            <p:ph type="dt" sz="half" idx="10"/>
          </p:nvPr>
        </p:nvSpPr>
        <p:spPr>
          <a:xfrm>
            <a:off x="6248400" y="4686300"/>
            <a:ext cx="2667000" cy="273844"/>
          </a:xfrm>
          <a:prstGeom prst="rect">
            <a:avLst/>
          </a:prstGeom>
        </p:spPr>
        <p:txBody>
          <a:bodyPr rtlCol="0"/>
          <a:lstStyle>
            <a:extLst/>
          </a:lstStyle>
          <a:p>
            <a:fld id="{E4606EA6-EFEA-4C30-9264-4F9291A5780D}" type="datetime1">
              <a:rPr kumimoji="0" lang="sv-SE"/>
              <a:pPr/>
              <a:t>2016-06-02</a:t>
            </a:fld>
            <a:endParaRPr kumimoji="0" lang="sv-SE"/>
          </a:p>
        </p:txBody>
      </p:sp>
      <p:sp>
        <p:nvSpPr>
          <p:cNvPr id="13" name="Slide Number Placeholder 12"/>
          <p:cNvSpPr>
            <a:spLocks noGrp="1"/>
          </p:cNvSpPr>
          <p:nvPr>
            <p:ph type="sldNum" sz="quarter" idx="11"/>
          </p:nvPr>
        </p:nvSpPr>
        <p:spPr>
          <a:xfrm>
            <a:off x="0" y="3500437"/>
            <a:ext cx="1447800" cy="497684"/>
          </a:xfrm>
          <a:prstGeom prst="rect">
            <a:avLst/>
          </a:prstGeom>
        </p:spPr>
        <p:txBody>
          <a:bodyPr rtlCol="0"/>
          <a:lstStyle>
            <a:lvl1pPr eaLnBrk="1" latinLnBrk="0" hangingPunct="1">
              <a:defRPr kumimoji="0" lang="sv-SE" sz="2800"/>
            </a:lvl1pPr>
            <a:extLst/>
          </a:lstStyle>
          <a:p>
            <a:pPr algn="ctr"/>
            <a:fld id="{8F82E0A0-C266-4798-8C8F-B9F91E9DA37E}" type="slidenum">
              <a:rPr kumimoji="0" lang="sv-SE" sz="2800" b="1">
                <a:solidFill>
                  <a:srgbClr val="FFFFFF"/>
                </a:solidFill>
              </a:rPr>
              <a:pPr algn="ctr"/>
              <a:t>‹#›</a:t>
            </a:fld>
            <a:endParaRPr kumimoji="0" lang="sv-SE" sz="2800"/>
          </a:p>
        </p:txBody>
      </p:sp>
      <p:sp>
        <p:nvSpPr>
          <p:cNvPr id="14" name="Footer Placeholder 13"/>
          <p:cNvSpPr>
            <a:spLocks noGrp="1"/>
          </p:cNvSpPr>
          <p:nvPr>
            <p:ph type="ftr" sz="quarter" idx="12"/>
          </p:nvPr>
        </p:nvSpPr>
        <p:spPr>
          <a:xfrm>
            <a:off x="1600200" y="4686155"/>
            <a:ext cx="4572000" cy="273844"/>
          </a:xfrm>
          <a:prstGeom prst="rect">
            <a:avLst/>
          </a:prstGeom>
        </p:spPr>
        <p:txBody>
          <a:bodyPr rtlCol="0"/>
          <a:lstStyle>
            <a:extLst/>
          </a:lstStyle>
          <a:p>
            <a:endParaRPr kumimoji="0" lang="sv-SE"/>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Lst>
  <p:timing>
    <p:tnLst>
      <p:par>
        <p:cTn id="1" dur="indefinite" restart="never" nodeType="tmRoot"/>
      </p:par>
    </p:tnLst>
  </p:timing>
  <p:txStyles>
    <p:titleStyle>
      <a:lvl1pPr algn="l" rtl="0" eaLnBrk="1" latinLnBrk="0" hangingPunct="1">
        <a:spcBef>
          <a:spcPct val="0"/>
        </a:spcBef>
        <a:buNone/>
        <a:defRPr kumimoji="0" lang="sv-SE"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sv-SE"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sv-SE"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sv-SE"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sv-SE"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sv-SE"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sv-SE"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sv-SE"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sv-SE"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sv-SE" sz="1800" kern="1200" baseline="0">
          <a:solidFill>
            <a:schemeClr val="tx1"/>
          </a:solidFill>
          <a:latin typeface="+mn-lt"/>
          <a:ea typeface="+mn-ea"/>
          <a:cs typeface="+mn-cs"/>
        </a:defRPr>
      </a:lvl9pPr>
      <a:extLst/>
    </p:bodyStyle>
    <p:otherStyle>
      <a:lvl1pPr marL="0" algn="l" rtl="0" eaLnBrk="1" latinLnBrk="0" hangingPunct="1">
        <a:defRPr kumimoji="0" lang="sv-SE" kern="1200">
          <a:solidFill>
            <a:schemeClr val="tx1"/>
          </a:solidFill>
          <a:latin typeface="+mn-lt"/>
          <a:ea typeface="+mn-ea"/>
          <a:cs typeface="+mn-cs"/>
        </a:defRPr>
      </a:lvl1pPr>
      <a:lvl2pPr marL="457200" algn="l" rtl="0" eaLnBrk="1" latinLnBrk="0" hangingPunct="1">
        <a:defRPr kumimoji="0" lang="sv-SE" kern="1200">
          <a:solidFill>
            <a:schemeClr val="tx1"/>
          </a:solidFill>
          <a:latin typeface="+mn-lt"/>
          <a:ea typeface="+mn-ea"/>
          <a:cs typeface="+mn-cs"/>
        </a:defRPr>
      </a:lvl2pPr>
      <a:lvl3pPr marL="914400" algn="l" rtl="0" eaLnBrk="1" latinLnBrk="0" hangingPunct="1">
        <a:defRPr kumimoji="0" lang="sv-SE" kern="1200">
          <a:solidFill>
            <a:schemeClr val="tx1"/>
          </a:solidFill>
          <a:latin typeface="+mn-lt"/>
          <a:ea typeface="+mn-ea"/>
          <a:cs typeface="+mn-cs"/>
        </a:defRPr>
      </a:lvl3pPr>
      <a:lvl4pPr marL="1371600" algn="l" rtl="0" eaLnBrk="1" latinLnBrk="0" hangingPunct="1">
        <a:defRPr kumimoji="0" lang="sv-SE" kern="1200">
          <a:solidFill>
            <a:schemeClr val="tx1"/>
          </a:solidFill>
          <a:latin typeface="+mn-lt"/>
          <a:ea typeface="+mn-ea"/>
          <a:cs typeface="+mn-cs"/>
        </a:defRPr>
      </a:lvl4pPr>
      <a:lvl5pPr marL="1828800" algn="l" rtl="0" eaLnBrk="1" latinLnBrk="0" hangingPunct="1">
        <a:defRPr kumimoji="0" lang="sv-SE" kern="1200">
          <a:solidFill>
            <a:schemeClr val="tx1"/>
          </a:solidFill>
          <a:latin typeface="+mn-lt"/>
          <a:ea typeface="+mn-ea"/>
          <a:cs typeface="+mn-cs"/>
        </a:defRPr>
      </a:lvl5pPr>
      <a:lvl6pPr marL="2286000" algn="l" rtl="0" eaLnBrk="1" latinLnBrk="0" hangingPunct="1">
        <a:defRPr kumimoji="0" lang="sv-SE" kern="1200">
          <a:solidFill>
            <a:schemeClr val="tx1"/>
          </a:solidFill>
          <a:latin typeface="+mn-lt"/>
          <a:ea typeface="+mn-ea"/>
          <a:cs typeface="+mn-cs"/>
        </a:defRPr>
      </a:lvl6pPr>
      <a:lvl7pPr marL="2743200" algn="l" rtl="0" eaLnBrk="1" latinLnBrk="0" hangingPunct="1">
        <a:defRPr kumimoji="0" lang="sv-SE" kern="1200">
          <a:solidFill>
            <a:schemeClr val="tx1"/>
          </a:solidFill>
          <a:latin typeface="+mn-lt"/>
          <a:ea typeface="+mn-ea"/>
          <a:cs typeface="+mn-cs"/>
        </a:defRPr>
      </a:lvl7pPr>
      <a:lvl8pPr marL="3200400" algn="l" rtl="0" eaLnBrk="1" latinLnBrk="0" hangingPunct="1">
        <a:defRPr kumimoji="0" lang="sv-SE" kern="1200">
          <a:solidFill>
            <a:schemeClr val="tx1"/>
          </a:solidFill>
          <a:latin typeface="+mn-lt"/>
          <a:ea typeface="+mn-ea"/>
          <a:cs typeface="+mn-cs"/>
        </a:defRPr>
      </a:lvl8pPr>
      <a:lvl9pPr marL="3657600" algn="l" rtl="0" eaLnBrk="1" latinLnBrk="0" hangingPunct="1">
        <a:defRPr kumimoji="0" lang="sv-SE"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sponsored by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ruta 1"/>
          <p:cNvSpPr txBox="1"/>
          <p:nvPr/>
        </p:nvSpPr>
        <p:spPr>
          <a:xfrm>
            <a:off x="323528" y="204067"/>
            <a:ext cx="7296472" cy="656590"/>
          </a:xfrm>
          <a:prstGeom prst="rect">
            <a:avLst/>
          </a:prstGeom>
          <a:noFill/>
        </p:spPr>
        <p:txBody>
          <a:bodyPr wrap="square" rtlCol="0">
            <a:spAutoFit/>
          </a:bodyPr>
          <a:lstStyle/>
          <a:p>
            <a:pPr>
              <a:lnSpc>
                <a:spcPts val="4400"/>
              </a:lnSpc>
            </a:pPr>
            <a:r>
              <a:rPr lang="sv-SE" sz="3000" b="1" dirty="0" smtClean="0">
                <a:solidFill>
                  <a:srgbClr val="FFFFFF"/>
                </a:solidFill>
                <a:latin typeface="Arial"/>
                <a:cs typeface="Arial"/>
              </a:rPr>
              <a:t>STANNA, TITTA, VINKA</a:t>
            </a:r>
            <a:endParaRPr lang="sv-SE" sz="3000" dirty="0">
              <a:solidFill>
                <a:srgbClr val="FFFFFF"/>
              </a:solidFill>
              <a:latin typeface="Arial"/>
              <a:cs typeface="Arial"/>
            </a:endParaRPr>
          </a:p>
        </p:txBody>
      </p:sp>
    </p:spTree>
    <p:extLst>
      <p:ext uri="{BB962C8B-B14F-4D97-AF65-F5344CB8AC3E}">
        <p14:creationId xmlns:p14="http://schemas.microsoft.com/office/powerpoint/2010/main" val="23105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692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SLW3u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Bildobjekt 9" descr="SLW2uT.png"/>
          <p:cNvPicPr>
            <a:picLocks noChangeAspect="1"/>
          </p:cNvPicPr>
          <p:nvPr/>
        </p:nvPicPr>
        <p:blipFill rotWithShape="1">
          <a:blip r:embed="rId4" cstate="print">
            <a:extLst>
              <a:ext uri="{28A0092B-C50C-407E-A947-70E740481C1C}">
                <a14:useLocalDpi xmlns:a14="http://schemas.microsoft.com/office/drawing/2010/main" val="0"/>
              </a:ext>
            </a:extLst>
          </a:blip>
          <a:srcRect t="3188" b="16841"/>
          <a:stretch/>
        </p:blipFill>
        <p:spPr>
          <a:xfrm>
            <a:off x="0" y="514350"/>
            <a:ext cx="9144000" cy="4113312"/>
          </a:xfrm>
          <a:prstGeom prst="rect">
            <a:avLst/>
          </a:prstGeom>
        </p:spPr>
      </p:pic>
      <p:sp>
        <p:nvSpPr>
          <p:cNvPr id="11" name="textruta 10"/>
          <p:cNvSpPr txBox="1"/>
          <p:nvPr/>
        </p:nvSpPr>
        <p:spPr>
          <a:xfrm>
            <a:off x="1143675" y="2702064"/>
            <a:ext cx="2464162" cy="707886"/>
          </a:xfrm>
          <a:prstGeom prst="rect">
            <a:avLst/>
          </a:prstGeom>
          <a:noFill/>
        </p:spPr>
        <p:txBody>
          <a:bodyPr wrap="square" rtlCol="0">
            <a:spAutoFit/>
          </a:bodyPr>
          <a:lstStyle/>
          <a:p>
            <a:pPr algn="ctr"/>
            <a:r>
              <a:rPr lang="sv-SE" sz="4000" b="1" dirty="0" smtClean="0">
                <a:solidFill>
                  <a:schemeClr val="bg1"/>
                </a:solidFill>
                <a:latin typeface="Arial"/>
                <a:cs typeface="Arial"/>
              </a:rPr>
              <a:t>STANNA</a:t>
            </a:r>
            <a:endParaRPr lang="sv-SE" sz="4000" b="1" dirty="0">
              <a:solidFill>
                <a:schemeClr val="bg1"/>
              </a:solidFill>
              <a:latin typeface="Arial"/>
              <a:cs typeface="Arial"/>
            </a:endParaRPr>
          </a:p>
        </p:txBody>
      </p:sp>
      <p:sp>
        <p:nvSpPr>
          <p:cNvPr id="12" name="textruta 11"/>
          <p:cNvSpPr txBox="1"/>
          <p:nvPr/>
        </p:nvSpPr>
        <p:spPr>
          <a:xfrm>
            <a:off x="3635896" y="2702064"/>
            <a:ext cx="1800200" cy="707886"/>
          </a:xfrm>
          <a:prstGeom prst="rect">
            <a:avLst/>
          </a:prstGeom>
          <a:noFill/>
        </p:spPr>
        <p:txBody>
          <a:bodyPr wrap="square" rtlCol="0">
            <a:spAutoFit/>
          </a:bodyPr>
          <a:lstStyle/>
          <a:p>
            <a:pPr algn="ctr"/>
            <a:r>
              <a:rPr lang="sv-SE" sz="4000" b="1" dirty="0" smtClean="0">
                <a:solidFill>
                  <a:schemeClr val="bg1"/>
                </a:solidFill>
                <a:latin typeface="Arial"/>
                <a:cs typeface="Arial"/>
              </a:rPr>
              <a:t>TITTA</a:t>
            </a:r>
            <a:endParaRPr lang="sv-SE" sz="4000" b="1" dirty="0">
              <a:solidFill>
                <a:schemeClr val="bg1"/>
              </a:solidFill>
              <a:latin typeface="Arial"/>
              <a:cs typeface="Arial"/>
            </a:endParaRPr>
          </a:p>
        </p:txBody>
      </p:sp>
      <p:sp>
        <p:nvSpPr>
          <p:cNvPr id="13" name="textruta 12"/>
          <p:cNvSpPr txBox="1"/>
          <p:nvPr/>
        </p:nvSpPr>
        <p:spPr>
          <a:xfrm>
            <a:off x="5796136" y="2702064"/>
            <a:ext cx="1800200" cy="707886"/>
          </a:xfrm>
          <a:prstGeom prst="rect">
            <a:avLst/>
          </a:prstGeom>
          <a:noFill/>
        </p:spPr>
        <p:txBody>
          <a:bodyPr wrap="square" rtlCol="0">
            <a:spAutoFit/>
          </a:bodyPr>
          <a:lstStyle/>
          <a:p>
            <a:pPr algn="ctr"/>
            <a:r>
              <a:rPr lang="sv-SE" sz="4000" b="1" dirty="0" smtClean="0">
                <a:solidFill>
                  <a:schemeClr val="bg1"/>
                </a:solidFill>
                <a:latin typeface="Arial"/>
                <a:cs typeface="Arial"/>
              </a:rPr>
              <a:t>VINKA</a:t>
            </a:r>
            <a:endParaRPr lang="sv-SE" sz="4000" b="1" dirty="0">
              <a:solidFill>
                <a:schemeClr val="bg1"/>
              </a:solidFill>
              <a:latin typeface="Arial"/>
              <a:cs typeface="Arial"/>
            </a:endParaRPr>
          </a:p>
        </p:txBody>
      </p:sp>
    </p:spTree>
    <p:extLst>
      <p:ext uri="{BB962C8B-B14F-4D97-AF65-F5344CB8AC3E}">
        <p14:creationId xmlns:p14="http://schemas.microsoft.com/office/powerpoint/2010/main" val="1418193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SLW3u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Bildobjekt 7" descr="SLW2uT.png"/>
          <p:cNvPicPr>
            <a:picLocks noChangeAspect="1"/>
          </p:cNvPicPr>
          <p:nvPr/>
        </p:nvPicPr>
        <p:blipFill rotWithShape="1">
          <a:blip r:embed="rId4" cstate="print">
            <a:extLst>
              <a:ext uri="{28A0092B-C50C-407E-A947-70E740481C1C}">
                <a14:useLocalDpi xmlns:a14="http://schemas.microsoft.com/office/drawing/2010/main" val="0"/>
              </a:ext>
            </a:extLst>
          </a:blip>
          <a:srcRect t="3188" b="16841"/>
          <a:stretch/>
        </p:blipFill>
        <p:spPr>
          <a:xfrm>
            <a:off x="0" y="514350"/>
            <a:ext cx="9144000" cy="4113312"/>
          </a:xfrm>
          <a:prstGeom prst="rect">
            <a:avLst/>
          </a:prstGeom>
        </p:spPr>
      </p:pic>
      <p:sp>
        <p:nvSpPr>
          <p:cNvPr id="9" name="textruta 8"/>
          <p:cNvSpPr txBox="1"/>
          <p:nvPr/>
        </p:nvSpPr>
        <p:spPr>
          <a:xfrm>
            <a:off x="1118794" y="2702064"/>
            <a:ext cx="2513924" cy="707886"/>
          </a:xfrm>
          <a:prstGeom prst="rect">
            <a:avLst/>
          </a:prstGeom>
          <a:noFill/>
        </p:spPr>
        <p:txBody>
          <a:bodyPr wrap="square" rtlCol="0">
            <a:spAutoFit/>
          </a:bodyPr>
          <a:lstStyle/>
          <a:p>
            <a:pPr algn="ctr"/>
            <a:r>
              <a:rPr lang="sv-SE" sz="4000" b="1" dirty="0" smtClean="0">
                <a:solidFill>
                  <a:schemeClr val="bg1"/>
                </a:solidFill>
                <a:latin typeface="Arial"/>
                <a:cs typeface="Arial"/>
              </a:rPr>
              <a:t>STANNA</a:t>
            </a:r>
            <a:endParaRPr lang="sv-SE" sz="4000" b="1" dirty="0">
              <a:solidFill>
                <a:schemeClr val="bg1"/>
              </a:solidFill>
              <a:latin typeface="Arial"/>
              <a:cs typeface="Arial"/>
            </a:endParaRPr>
          </a:p>
        </p:txBody>
      </p:sp>
      <p:sp>
        <p:nvSpPr>
          <p:cNvPr id="10" name="textruta 9"/>
          <p:cNvSpPr txBox="1"/>
          <p:nvPr/>
        </p:nvSpPr>
        <p:spPr>
          <a:xfrm>
            <a:off x="3635896" y="2702064"/>
            <a:ext cx="1800200" cy="707886"/>
          </a:xfrm>
          <a:prstGeom prst="rect">
            <a:avLst/>
          </a:prstGeom>
          <a:noFill/>
        </p:spPr>
        <p:txBody>
          <a:bodyPr wrap="square" rtlCol="0">
            <a:spAutoFit/>
          </a:bodyPr>
          <a:lstStyle/>
          <a:p>
            <a:pPr algn="ctr"/>
            <a:r>
              <a:rPr lang="sv-SE" sz="4000" b="1" dirty="0" smtClean="0">
                <a:solidFill>
                  <a:schemeClr val="bg1"/>
                </a:solidFill>
                <a:latin typeface="Arial"/>
                <a:cs typeface="Arial"/>
              </a:rPr>
              <a:t>TITTA</a:t>
            </a:r>
            <a:endParaRPr lang="sv-SE" sz="4000" b="1" dirty="0">
              <a:solidFill>
                <a:schemeClr val="bg1"/>
              </a:solidFill>
              <a:latin typeface="Arial"/>
              <a:cs typeface="Arial"/>
            </a:endParaRPr>
          </a:p>
        </p:txBody>
      </p:sp>
      <p:sp>
        <p:nvSpPr>
          <p:cNvPr id="11" name="textruta 10"/>
          <p:cNvSpPr txBox="1"/>
          <p:nvPr/>
        </p:nvSpPr>
        <p:spPr>
          <a:xfrm>
            <a:off x="5796136" y="2702064"/>
            <a:ext cx="1800200" cy="707886"/>
          </a:xfrm>
          <a:prstGeom prst="rect">
            <a:avLst/>
          </a:prstGeom>
          <a:noFill/>
        </p:spPr>
        <p:txBody>
          <a:bodyPr wrap="square" rtlCol="0">
            <a:spAutoFit/>
          </a:bodyPr>
          <a:lstStyle/>
          <a:p>
            <a:pPr algn="ctr"/>
            <a:r>
              <a:rPr lang="sv-SE" sz="4000" b="1" dirty="0" smtClean="0">
                <a:solidFill>
                  <a:schemeClr val="bg1"/>
                </a:solidFill>
                <a:latin typeface="Arial"/>
                <a:cs typeface="Arial"/>
              </a:rPr>
              <a:t>VINKA</a:t>
            </a:r>
            <a:endParaRPr lang="sv-SE" sz="4000" b="1" dirty="0">
              <a:solidFill>
                <a:schemeClr val="bg1"/>
              </a:solidFill>
              <a:latin typeface="Arial"/>
              <a:cs typeface="Arial"/>
            </a:endParaRPr>
          </a:p>
        </p:txBody>
      </p:sp>
    </p:spTree>
    <p:extLst>
      <p:ext uri="{BB962C8B-B14F-4D97-AF65-F5344CB8AC3E}">
        <p14:creationId xmlns:p14="http://schemas.microsoft.com/office/powerpoint/2010/main" val="975206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0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444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13-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2447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5" name="Bildobjekt 4" descr="019-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4391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GB"/>
          </a:p>
        </p:txBody>
      </p:sp>
      <p:pic>
        <p:nvPicPr>
          <p:cNvPr id="4" name="Platshållare för innehåll 3" descr="020.jpg"/>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t="-371"/>
          <a:stretch/>
        </p:blipFill>
        <p:spPr>
          <a:xfrm>
            <a:off x="-1" y="-19051"/>
            <a:ext cx="9220201" cy="5186363"/>
          </a:xfrm>
        </p:spPr>
      </p:pic>
    </p:spTree>
    <p:extLst>
      <p:ext uri="{BB962C8B-B14F-4D97-AF65-F5344CB8AC3E}">
        <p14:creationId xmlns:p14="http://schemas.microsoft.com/office/powerpoint/2010/main" val="230509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Situation med cykel</a:t>
            </a:r>
            <a:endParaRPr lang="en-GB" dirty="0"/>
          </a:p>
        </p:txBody>
      </p:sp>
      <p:pic>
        <p:nvPicPr>
          <p:cNvPr id="4" name="Platshållare för innehåll 3" descr="021.jpg"/>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b="-102"/>
          <a:stretch/>
        </p:blipFill>
        <p:spPr>
          <a:xfrm>
            <a:off x="0" y="0"/>
            <a:ext cx="9175590" cy="5162550"/>
          </a:xfrm>
        </p:spPr>
      </p:pic>
    </p:spTree>
    <p:extLst>
      <p:ext uri="{BB962C8B-B14F-4D97-AF65-F5344CB8AC3E}">
        <p14:creationId xmlns:p14="http://schemas.microsoft.com/office/powerpoint/2010/main" val="2954141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09892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dbilds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ReferenceNumber xmlns="http://schemas.microsoft.com/sharepoint/v3" xsi:nil="true"/>
    <PublishTo xmlns="http://schemas.microsoft.com/sharepoint/v3" xsi:nil="true"/>
    <ValidFrom xmlns="http://schemas.microsoft.com/sharepoint/v3">2015-07-02T06:29:00+00:00</ValidFrom>
    <Owner xmlns="http://schemas.microsoft.com/sharepoint/v3">AB Volvo</Owner>
    <DocumentInformationType xmlns="http://schemas.microsoft.com/sharepoint/v3">
      <Value>Other</Value>
    </DocumentInformationType>
    <CWPID xmlns="http://schemas.microsoft.com/sharepoint/v3">51212392-f0fb-4fea-93d3-e51b9360d254</CWPID>
    <DocumentLanguage xmlns="http://schemas.microsoft.com/sharepoint/v3">Swedish</DocumentLanguage>
    <LinkDisplayText xmlns="http://schemas.microsoft.com/sharepoint/v3" xsi:nil="true"/>
    <TargetApplication xmlns="http://schemas.microsoft.com/sharepoint/v3">
      <Value>Internet/Public</Value>
    </TargetApplication>
    <Classification xmlns="http://schemas.microsoft.com/sharepoint/v3">Open</Classification>
    <AllowOverwriteProperties xmlns="http://schemas.microsoft.com/sharepoint/v3">false</AllowOverwriteProperties>
    <PublishFrom xmlns="http://schemas.microsoft.com/sharepoint/v3">2015-07-02T06:29:00+00:00</PublishFrom>
    <ValidTo xmlns="http://schemas.microsoft.com/sharepoint/v3" xsi:nil="true"/>
    <Description xmlns="http://schemas.microsoft.com/sharepoint/v3" xsi:nil="true"/>
    <AttachedToPages xmlns="http://schemas.microsoft.com/sharepoint/v3" xsi:nil="true"/>
    <REXKWANDOBADCWPIDFIELD02c81594-1387-450f-910d-fc2c8da796f7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VolvoCom Document" ma:contentTypeID="0x010100F5D22A0F54644B60B76DBD3C406B0C4300A5C1C58596AC4B6ABDE976EEF6C47E4100BDEA7CC82A68AF43AC4048C5551883BB" ma:contentTypeVersion="5" ma:contentTypeDescription="Content type for documents in VolvoCom" ma:contentTypeScope="" ma:versionID="8e385723940efc1ef433dc51212d0373">
  <xsd:schema xmlns:xsd="http://www.w3.org/2001/XMLSchema" xmlns:p="http://schemas.microsoft.com/office/2006/metadata/properties" xmlns:ns1="http://schemas.microsoft.com/sharepoint/v3" targetNamespace="http://schemas.microsoft.com/office/2006/metadata/properties" ma:root="true" ma:fieldsID="fc8f8439851e38b2e033cf9e2ae30bc8" ns1:_="">
    <xsd:import namespace="http://schemas.microsoft.com/sharepoint/v3"/>
    <xsd:element name="properties">
      <xsd:complexType>
        <xsd:sequence>
          <xsd:element name="documentManagement">
            <xsd:complexType>
              <xsd:all>
                <xsd:element ref="ns1:LinkDisplayText" minOccurs="0"/>
                <xsd:element ref="ns1:Description" minOccurs="0"/>
                <xsd:element ref="ns1:DocumentLanguage"/>
                <xsd:element ref="ns1:Classification"/>
                <xsd:element ref="ns1:ReferenceNumber" minOccurs="0"/>
                <xsd:element ref="ns1:PublishFrom"/>
                <xsd:element ref="ns1:PublishTo" minOccurs="0"/>
                <xsd:element ref="ns1:ValidFrom"/>
                <xsd:element ref="ns1:ValidTo" minOccurs="0"/>
                <xsd:element ref="ns1:AllowOverwriteProperties" minOccurs="0"/>
                <xsd:element ref="ns1:AttachedToPages" minOccurs="0"/>
                <xsd:element ref="ns1:TargetApplication" minOccurs="0"/>
                <xsd:element ref="ns1:Owner"/>
                <xsd:element ref="ns1:DocumentInformationType" minOccurs="0"/>
                <xsd:element ref="ns1:CWPID" minOccurs="0"/>
                <xsd:element ref="ns1:REXKWANDOBADCWPIDFIELD02c81594-1387-450f-910d-fc2c8da796f7"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LinkDisplayText" ma:index="8" nillable="true" ma:displayName="Link Display Text" ma:description="Text to display as link" ma:internalName="LinkDisplayText">
      <xsd:simpleType>
        <xsd:restriction base="dms:Text"/>
      </xsd:simpleType>
    </xsd:element>
    <xsd:element name="Description" ma:index="9" nillable="true" ma:displayName="Description" ma:description="Description" ma:internalName="Description">
      <xsd:simpleType>
        <xsd:restriction base="dms:Note"/>
      </xsd:simpleType>
    </xsd:element>
    <xsd:element name="DocumentLanguage" ma:index="10" ma:displayName="DocumentLanguage" ma:default="English" ma:description="Language of the document" ma:internalName="DocumentLanguage">
      <xsd:simpleType>
        <xsd:restriction base="dms:Choice">
          <xsd:enumeration value="Arabic"/>
          <xsd:enumeration value="Chinese"/>
          <xsd:enumeration value="Danish"/>
          <xsd:enumeration value="Dutch"/>
          <xsd:enumeration value="English"/>
          <xsd:enumeration value="Farsi"/>
          <xsd:enumeration value="Finnish"/>
          <xsd:enumeration value="Flemish"/>
          <xsd:enumeration value="French"/>
          <xsd:enumeration value="German"/>
          <xsd:enumeration value="Italian"/>
          <xsd:enumeration value="Japanese"/>
          <xsd:enumeration value="Korean"/>
          <xsd:enumeration value="Norwegian"/>
          <xsd:enumeration value="Polish"/>
          <xsd:enumeration value="Portuguese"/>
          <xsd:enumeration value="Russian"/>
          <xsd:enumeration value="Spanish"/>
          <xsd:enumeration value="Swedish"/>
          <xsd:enumeration value="Turkish"/>
        </xsd:restriction>
      </xsd:simpleType>
    </xsd:element>
    <xsd:element name="Classification" ma:index="11" ma:displayName="Classification" ma:default="Internal" ma:description="Classification of the document" ma:internalName="Classification">
      <xsd:simpleType>
        <xsd:restriction base="dms:Choice">
          <xsd:enumeration value="Internal"/>
          <xsd:enumeration value="Open"/>
        </xsd:restriction>
      </xsd:simpleType>
    </xsd:element>
    <xsd:element name="ReferenceNumber" ma:index="12" nillable="true" ma:displayName="ReferenceNumber" ma:description="Document reference number" ma:internalName="ReferenceNumber">
      <xsd:simpleType>
        <xsd:restriction base="dms:Text"/>
      </xsd:simpleType>
    </xsd:element>
    <xsd:element name="PublishFrom" ma:index="13" ma:displayName="PublishFrom" ma:default="[today]" ma:description="Date to begin publishing" ma:internalName="PublishFrom">
      <xsd:simpleType>
        <xsd:restriction base="dms:DateTime"/>
      </xsd:simpleType>
    </xsd:element>
    <xsd:element name="PublishTo" ma:index="14" nillable="true" ma:displayName="PublishTo" ma:description="Date to end publishing" ma:internalName="PublishTo">
      <xsd:simpleType>
        <xsd:restriction base="dms:DateTime"/>
      </xsd:simpleType>
    </xsd:element>
    <xsd:element name="ValidFrom" ma:index="15" ma:displayName="ValidFrom" ma:default="[today]" ma:description="Date after which the document is valid" ma:internalName="ValidFrom">
      <xsd:simpleType>
        <xsd:restriction base="dms:DateTime"/>
      </xsd:simpleType>
    </xsd:element>
    <xsd:element name="ValidTo" ma:index="16" nillable="true" ma:displayName="ValidTo" ma:description="Date until which the document is valid" ma:internalName="ValidTo">
      <xsd:simpleType>
        <xsd:restriction base="dms:DateTime"/>
      </xsd:simpleType>
    </xsd:element>
    <xsd:element name="AllowOverwriteProperties" ma:index="17" nillable="true" ma:displayName="AllowOverwriteProperties" ma:description="Replace previously saved properties with these new properties." ma:internalName="AllowOverwriteProperties">
      <xsd:simpleType>
        <xsd:restriction base="dms:Boolean"/>
      </xsd:simpleType>
    </xsd:element>
    <xsd:element name="AttachedToPages" ma:index="18" nillable="true" ma:displayName="AttachedToPages" ma:description="Pages to which the document is attached" ma:hidden="true" ma:internalName="AttachedToPages">
      <xsd:simpleType>
        <xsd:restriction base="dms:Unknown"/>
      </xsd:simpleType>
    </xsd:element>
    <xsd:element name="TargetApplication" ma:index="19" nillable="true" ma:displayName="Target Application" ma:default="Internet/Public" ma:description="Select if you wish to associate a document with a page in the application of choice" ma:internalName="TargetApplication" ma:requiredMultiChoice="true">
      <xsd:complexType>
        <xsd:complexContent>
          <xsd:extension base="dms:MultiChoice">
            <xsd:sequence>
              <xsd:element name="Value" maxOccurs="unbounded" minOccurs="0" nillable="true">
                <xsd:simpleType>
                  <xsd:restriction base="dms:Choice">
                    <xsd:enumeration value="Intranet/Violin"/>
                    <xsd:enumeration value="Extended Intranet"/>
                    <xsd:enumeration value="Extranet"/>
                    <xsd:enumeration value="Internet/Public"/>
                  </xsd:restriction>
                </xsd:simpleType>
              </xsd:element>
            </xsd:sequence>
          </xsd:extension>
        </xsd:complexContent>
      </xsd:complexType>
    </xsd:element>
    <xsd:element name="Owner" ma:index="20" ma:displayName="Owner" ma:description="Owner of document" ma:internalName="Owner">
      <xsd:simpleType>
        <xsd:restriction base="dms:Text"/>
      </xsd:simpleType>
    </xsd:element>
    <xsd:element name="DocumentInformationType" ma:index="21" nillable="true" ma:displayName="DocumentInformationType" ma:description="The information type of the document" ma:internalName="DocumentInformationType" ma:requiredMultiChoice="true">
      <xsd:complexType>
        <xsd:complexContent>
          <xsd:extension base="dms:MultiChoice">
            <xsd:sequence>
              <xsd:element name="Value" maxOccurs="unbounded" minOccurs="0" nillable="true">
                <xsd:simpleType>
                  <xsd:restriction base="dms:Choice">
                    <xsd:enumeration value="Applications &amp; tools"/>
                    <xsd:enumeration value="Company presentations &amp; support materials"/>
                    <xsd:enumeration value="Events"/>
                    <xsd:enumeration value="Forms"/>
                    <xsd:enumeration value="Images, maps &amp; charts"/>
                    <xsd:enumeration value="Legal"/>
                    <xsd:enumeration value="Manuals &amp; Instructions"/>
                    <xsd:enumeration value="Minutes"/>
                    <xsd:enumeration value="News &amp; announcements"/>
                    <xsd:enumeration value="Other"/>
                    <xsd:enumeration value="Policies &amp; guidelines"/>
                    <xsd:enumeration value="Publications &amp; forums"/>
                    <xsd:enumeration value="Reports"/>
                    <xsd:enumeration value="Standards &amp; Patents"/>
                    <xsd:enumeration value="Templates"/>
                    <xsd:enumeration value="Training"/>
                    <xsd:enumeration value="Travel &amp; Expense"/>
                    <xsd:enumeration value="Video/audio"/>
                  </xsd:restriction>
                </xsd:simpleType>
              </xsd:element>
            </xsd:sequence>
          </xsd:extension>
        </xsd:complexContent>
      </xsd:complexType>
    </xsd:element>
    <xsd:element name="CWPID" ma:index="22" nillable="true" ma:displayName="CWPID" ma:description="Unique ID used by CWP to query. Please leave this field unmodified!" ma:internalName="CWPID">
      <xsd:simpleType>
        <xsd:restriction base="dms:Text"/>
      </xsd:simpleType>
    </xsd:element>
    <xsd:element name="REXKWANDOBADCWPIDFIELD02c81594-1387-450f-910d-fc2c8da796f7" ma:index="23" nillable="true" ma:displayName="REXKWANDOBADCWPIDFIELD02c81594-1387-450f-910d-fc2c8da796f7" ma:description="OLD CWPID FIELD DO NOT USE" ma:internalName="REXKWANDOBADCWPIDFIELD02c81594_x002d_1387_x002d_450f_x002d_910d_x002d_fc2c8da796f7">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46A3639-9348-462E-B80A-81E3AA5F7441}">
  <ds:schemaRefs>
    <ds:schemaRef ds:uri="http://purl.org/dc/elements/1.1/"/>
    <ds:schemaRef ds:uri="http://schemas.openxmlformats.org/package/2006/metadata/core-properties"/>
    <ds:schemaRef ds:uri="http://schemas.microsoft.com/office/2006/documentManagement/types"/>
    <ds:schemaRef ds:uri="http://purl.org/dc/dcmitype/"/>
    <ds:schemaRef ds:uri="http://purl.org/dc/terms/"/>
    <ds:schemaRef ds:uri="http://schemas.microsoft.com/sharepoint/v3"/>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F1F95DDF-0372-4035-8095-7E5F16F390B8}">
  <ds:schemaRefs>
    <ds:schemaRef ds:uri="http://schemas.microsoft.com/sharepoint/v3/contenttype/forms"/>
  </ds:schemaRefs>
</ds:datastoreItem>
</file>

<file path=customXml/itemProps3.xml><?xml version="1.0" encoding="utf-8"?>
<ds:datastoreItem xmlns:ds="http://schemas.openxmlformats.org/officeDocument/2006/customXml" ds:itemID="{BE5DB3A6-87B4-42AE-BADD-8377FB65B9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Bredbildspresentation.potx</Template>
  <TotalTime>0</TotalTime>
  <Words>819</Words>
  <Application>Microsoft Office PowerPoint</Application>
  <PresentationFormat>On-screen Show (16:9)</PresentationFormat>
  <Paragraphs>155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Bredbildspresentation</vt:lpstr>
      <vt:lpstr>PowerPoint Presentation</vt:lpstr>
      <vt:lpstr>PowerPoint Presentation</vt:lpstr>
      <vt:lpstr>PowerPoint Presentation</vt:lpstr>
      <vt:lpstr>PowerPoint Presentation</vt:lpstr>
      <vt:lpstr>PowerPoint Presentation</vt:lpstr>
      <vt:lpstr>PowerPoint Presentation</vt:lpstr>
      <vt:lpstr>Situation med cykel</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2016-06-02T14:23:54Z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0x010100F5D22A0F54644B60B76DBD3C406B0C4300A5C1C58596AC4B6ABDE976EEF6C47E4100BDEA7CC82A68AF43AC4048C5551883BB</vt:lpwstr>
  </property>
</Properties>
</file>